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8" r:id="rId3"/>
    <p:sldId id="391" r:id="rId4"/>
    <p:sldId id="341" r:id="rId5"/>
    <p:sldId id="342" r:id="rId6"/>
    <p:sldId id="343" r:id="rId7"/>
    <p:sldId id="354" r:id="rId8"/>
    <p:sldId id="346" r:id="rId9"/>
    <p:sldId id="347" r:id="rId10"/>
    <p:sldId id="386" r:id="rId11"/>
    <p:sldId id="387" r:id="rId12"/>
    <p:sldId id="388" r:id="rId13"/>
    <p:sldId id="350" r:id="rId14"/>
    <p:sldId id="389" r:id="rId15"/>
    <p:sldId id="352" r:id="rId16"/>
    <p:sldId id="336" r:id="rId17"/>
    <p:sldId id="35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71" r:id="rId31"/>
    <p:sldId id="390" r:id="rId32"/>
    <p:sldId id="271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58"/>
    <a:srgbClr val="00EA9D"/>
    <a:srgbClr val="005392"/>
    <a:srgbClr val="00D08B"/>
    <a:srgbClr val="002846"/>
    <a:srgbClr val="001A2D"/>
    <a:srgbClr val="00EA4E"/>
    <a:srgbClr val="2FFF74"/>
    <a:srgbClr val="E9EFF7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73" y="4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A44CA-CFB0-425E-B8B6-11CC9C656F9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D8B5A-1296-4B5E-B49C-E77FECEE0E82}">
      <dgm:prSet custT="1"/>
      <dgm:spPr/>
      <dgm:t>
        <a:bodyPr/>
        <a:lstStyle/>
        <a:p>
          <a:r>
            <a:rPr lang="en-US" sz="1400" b="1" dirty="0"/>
            <a:t>Watershed Characterizations</a:t>
          </a:r>
        </a:p>
      </dgm:t>
    </dgm:pt>
    <dgm:pt modelId="{0EBCF8C6-736F-4E57-8CAA-50DF6AFC7D0A}" type="parTrans" cxnId="{D3C97816-7DC8-4456-9948-3980154B64EA}">
      <dgm:prSet/>
      <dgm:spPr/>
      <dgm:t>
        <a:bodyPr/>
        <a:lstStyle/>
        <a:p>
          <a:endParaRPr lang="en-US"/>
        </a:p>
      </dgm:t>
    </dgm:pt>
    <dgm:pt modelId="{B56B6787-71F3-40FD-B7F9-17A4165237E6}" type="sibTrans" cxnId="{D3C97816-7DC8-4456-9948-3980154B64EA}">
      <dgm:prSet/>
      <dgm:spPr/>
      <dgm:t>
        <a:bodyPr/>
        <a:lstStyle/>
        <a:p>
          <a:endParaRPr lang="en-US"/>
        </a:p>
      </dgm:t>
    </dgm:pt>
    <dgm:pt modelId="{DF535AF0-CF81-41CB-88BD-81969E6A36AF}" type="pres">
      <dgm:prSet presAssocID="{FD1A44CA-CFB0-425E-B8B6-11CC9C656F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1CF07-3F4C-4C07-8908-780BD572D1E0}" type="pres">
      <dgm:prSet presAssocID="{FD1A44CA-CFB0-425E-B8B6-11CC9C656F9A}" presName="arrow" presStyleLbl="bgShp" presStyleIdx="0" presStyleCnt="1"/>
      <dgm:spPr/>
    </dgm:pt>
    <dgm:pt modelId="{5CD286CA-EAC2-495D-AB76-22536DC69440}" type="pres">
      <dgm:prSet presAssocID="{FD1A44CA-CFB0-425E-B8B6-11CC9C656F9A}" presName="points" presStyleCnt="0"/>
      <dgm:spPr/>
    </dgm:pt>
    <dgm:pt modelId="{393BFF42-2708-452C-9F2C-BB0C2755436D}" type="pres">
      <dgm:prSet presAssocID="{53DD8B5A-1296-4B5E-B49C-E77FECEE0E82}" presName="compositeA" presStyleCnt="0"/>
      <dgm:spPr/>
    </dgm:pt>
    <dgm:pt modelId="{6795479C-67C0-48A5-A44D-D33D529A7304}" type="pres">
      <dgm:prSet presAssocID="{53DD8B5A-1296-4B5E-B49C-E77FECEE0E82}" presName="textA" presStyleLbl="revTx" presStyleIdx="0" presStyleCnt="1" custScaleY="139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0967-7E69-42E7-B10A-8C5000559844}" type="pres">
      <dgm:prSet presAssocID="{53DD8B5A-1296-4B5E-B49C-E77FECEE0E82}" presName="circleA" presStyleLbl="node1" presStyleIdx="0" presStyleCnt="1"/>
      <dgm:spPr/>
    </dgm:pt>
    <dgm:pt modelId="{4EDCAA5D-5302-43C1-9B83-698568964568}" type="pres">
      <dgm:prSet presAssocID="{53DD8B5A-1296-4B5E-B49C-E77FECEE0E82}" presName="spaceA" presStyleCnt="0"/>
      <dgm:spPr/>
    </dgm:pt>
  </dgm:ptLst>
  <dgm:cxnLst>
    <dgm:cxn modelId="{D3C97816-7DC8-4456-9948-3980154B64EA}" srcId="{FD1A44CA-CFB0-425E-B8B6-11CC9C656F9A}" destId="{53DD8B5A-1296-4B5E-B49C-E77FECEE0E82}" srcOrd="0" destOrd="0" parTransId="{0EBCF8C6-736F-4E57-8CAA-50DF6AFC7D0A}" sibTransId="{B56B6787-71F3-40FD-B7F9-17A4165237E6}"/>
    <dgm:cxn modelId="{6C55A144-B5C3-45AF-8C17-3CD1381DF243}" type="presOf" srcId="{53DD8B5A-1296-4B5E-B49C-E77FECEE0E82}" destId="{6795479C-67C0-48A5-A44D-D33D529A7304}" srcOrd="0" destOrd="0" presId="urn:microsoft.com/office/officeart/2005/8/layout/hProcess11"/>
    <dgm:cxn modelId="{DE3ABE4C-A6F2-4786-B3B6-5594563AD296}" type="presOf" srcId="{FD1A44CA-CFB0-425E-B8B6-11CC9C656F9A}" destId="{DF535AF0-CF81-41CB-88BD-81969E6A36AF}" srcOrd="0" destOrd="0" presId="urn:microsoft.com/office/officeart/2005/8/layout/hProcess11"/>
    <dgm:cxn modelId="{13F82E54-0CB4-4325-8234-B8A7C89AFA8A}" type="presParOf" srcId="{DF535AF0-CF81-41CB-88BD-81969E6A36AF}" destId="{3D11CF07-3F4C-4C07-8908-780BD572D1E0}" srcOrd="0" destOrd="0" presId="urn:microsoft.com/office/officeart/2005/8/layout/hProcess11"/>
    <dgm:cxn modelId="{4E71F6E4-F867-4801-9E21-6F8203B906E7}" type="presParOf" srcId="{DF535AF0-CF81-41CB-88BD-81969E6A36AF}" destId="{5CD286CA-EAC2-495D-AB76-22536DC69440}" srcOrd="1" destOrd="0" presId="urn:microsoft.com/office/officeart/2005/8/layout/hProcess11"/>
    <dgm:cxn modelId="{A47827C9-6930-47EE-A1AE-C4D38D21401C}" type="presParOf" srcId="{5CD286CA-EAC2-495D-AB76-22536DC69440}" destId="{393BFF42-2708-452C-9F2C-BB0C2755436D}" srcOrd="0" destOrd="0" presId="urn:microsoft.com/office/officeart/2005/8/layout/hProcess11"/>
    <dgm:cxn modelId="{52D2F543-46B9-4767-A343-D2C4F6889CB1}" type="presParOf" srcId="{393BFF42-2708-452C-9F2C-BB0C2755436D}" destId="{6795479C-67C0-48A5-A44D-D33D529A7304}" srcOrd="0" destOrd="0" presId="urn:microsoft.com/office/officeart/2005/8/layout/hProcess11"/>
    <dgm:cxn modelId="{F2FEFDA3-FA9B-4DE4-B660-4469FC37E48A}" type="presParOf" srcId="{393BFF42-2708-452C-9F2C-BB0C2755436D}" destId="{19620967-7E69-42E7-B10A-8C5000559844}" srcOrd="1" destOrd="0" presId="urn:microsoft.com/office/officeart/2005/8/layout/hProcess11"/>
    <dgm:cxn modelId="{29671752-EC41-4EB4-A0C8-8B3B2A9B2AED}" type="presParOf" srcId="{393BFF42-2708-452C-9F2C-BB0C2755436D}" destId="{4EDCAA5D-5302-43C1-9B83-6985689645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A44CA-CFB0-425E-B8B6-11CC9C656F9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D8B5A-1296-4B5E-B49C-E77FECEE0E82}">
      <dgm:prSet custT="1"/>
      <dgm:spPr/>
      <dgm:t>
        <a:bodyPr/>
        <a:lstStyle/>
        <a:p>
          <a:r>
            <a:rPr lang="en-US" sz="1400" b="1" dirty="0"/>
            <a:t>Project Planning</a:t>
          </a:r>
        </a:p>
      </dgm:t>
    </dgm:pt>
    <dgm:pt modelId="{0EBCF8C6-736F-4E57-8CAA-50DF6AFC7D0A}" type="parTrans" cxnId="{D3C97816-7DC8-4456-9948-3980154B64EA}">
      <dgm:prSet/>
      <dgm:spPr/>
      <dgm:t>
        <a:bodyPr/>
        <a:lstStyle/>
        <a:p>
          <a:endParaRPr lang="en-US"/>
        </a:p>
      </dgm:t>
    </dgm:pt>
    <dgm:pt modelId="{B56B6787-71F3-40FD-B7F9-17A4165237E6}" type="sibTrans" cxnId="{D3C97816-7DC8-4456-9948-3980154B64EA}">
      <dgm:prSet/>
      <dgm:spPr/>
      <dgm:t>
        <a:bodyPr/>
        <a:lstStyle/>
        <a:p>
          <a:endParaRPr lang="en-US"/>
        </a:p>
      </dgm:t>
    </dgm:pt>
    <dgm:pt modelId="{DF535AF0-CF81-41CB-88BD-81969E6A36AF}" type="pres">
      <dgm:prSet presAssocID="{FD1A44CA-CFB0-425E-B8B6-11CC9C656F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1CF07-3F4C-4C07-8908-780BD572D1E0}" type="pres">
      <dgm:prSet presAssocID="{FD1A44CA-CFB0-425E-B8B6-11CC9C656F9A}" presName="arrow" presStyleLbl="bgShp" presStyleIdx="0" presStyleCnt="1"/>
      <dgm:spPr/>
    </dgm:pt>
    <dgm:pt modelId="{5CD286CA-EAC2-495D-AB76-22536DC69440}" type="pres">
      <dgm:prSet presAssocID="{FD1A44CA-CFB0-425E-B8B6-11CC9C656F9A}" presName="points" presStyleCnt="0"/>
      <dgm:spPr/>
    </dgm:pt>
    <dgm:pt modelId="{393BFF42-2708-452C-9F2C-BB0C2755436D}" type="pres">
      <dgm:prSet presAssocID="{53DD8B5A-1296-4B5E-B49C-E77FECEE0E82}" presName="compositeA" presStyleCnt="0"/>
      <dgm:spPr/>
    </dgm:pt>
    <dgm:pt modelId="{6795479C-67C0-48A5-A44D-D33D529A7304}" type="pres">
      <dgm:prSet presAssocID="{53DD8B5A-1296-4B5E-B49C-E77FECEE0E82}" presName="textA" presStyleLbl="revTx" presStyleIdx="0" presStyleCnt="1" custScaleY="139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0967-7E69-42E7-B10A-8C5000559844}" type="pres">
      <dgm:prSet presAssocID="{53DD8B5A-1296-4B5E-B49C-E77FECEE0E82}" presName="circleA" presStyleLbl="node1" presStyleIdx="0" presStyleCnt="1"/>
      <dgm:spPr/>
    </dgm:pt>
    <dgm:pt modelId="{4EDCAA5D-5302-43C1-9B83-698568964568}" type="pres">
      <dgm:prSet presAssocID="{53DD8B5A-1296-4B5E-B49C-E77FECEE0E82}" presName="spaceA" presStyleCnt="0"/>
      <dgm:spPr/>
    </dgm:pt>
  </dgm:ptLst>
  <dgm:cxnLst>
    <dgm:cxn modelId="{823CBC15-9E92-480B-97E5-52704D38E533}" type="presOf" srcId="{FD1A44CA-CFB0-425E-B8B6-11CC9C656F9A}" destId="{DF535AF0-CF81-41CB-88BD-81969E6A36AF}" srcOrd="0" destOrd="0" presId="urn:microsoft.com/office/officeart/2005/8/layout/hProcess11"/>
    <dgm:cxn modelId="{D3C97816-7DC8-4456-9948-3980154B64EA}" srcId="{FD1A44CA-CFB0-425E-B8B6-11CC9C656F9A}" destId="{53DD8B5A-1296-4B5E-B49C-E77FECEE0E82}" srcOrd="0" destOrd="0" parTransId="{0EBCF8C6-736F-4E57-8CAA-50DF6AFC7D0A}" sibTransId="{B56B6787-71F3-40FD-B7F9-17A4165237E6}"/>
    <dgm:cxn modelId="{5DCA14C4-FD5C-4AAD-913B-879AEF03A59A}" type="presOf" srcId="{53DD8B5A-1296-4B5E-B49C-E77FECEE0E82}" destId="{6795479C-67C0-48A5-A44D-D33D529A7304}" srcOrd="0" destOrd="0" presId="urn:microsoft.com/office/officeart/2005/8/layout/hProcess11"/>
    <dgm:cxn modelId="{FCDD1969-AFDE-4064-BACF-330032AEBFE1}" type="presParOf" srcId="{DF535AF0-CF81-41CB-88BD-81969E6A36AF}" destId="{3D11CF07-3F4C-4C07-8908-780BD572D1E0}" srcOrd="0" destOrd="0" presId="urn:microsoft.com/office/officeart/2005/8/layout/hProcess11"/>
    <dgm:cxn modelId="{DD8F94D9-2673-4F94-8EAB-64762401E017}" type="presParOf" srcId="{DF535AF0-CF81-41CB-88BD-81969E6A36AF}" destId="{5CD286CA-EAC2-495D-AB76-22536DC69440}" srcOrd="1" destOrd="0" presId="urn:microsoft.com/office/officeart/2005/8/layout/hProcess11"/>
    <dgm:cxn modelId="{3BFDB33F-8564-4AFE-A890-2F2874094E41}" type="presParOf" srcId="{5CD286CA-EAC2-495D-AB76-22536DC69440}" destId="{393BFF42-2708-452C-9F2C-BB0C2755436D}" srcOrd="0" destOrd="0" presId="urn:microsoft.com/office/officeart/2005/8/layout/hProcess11"/>
    <dgm:cxn modelId="{818A3F48-62B8-43D5-96B7-F6045159DFA1}" type="presParOf" srcId="{393BFF42-2708-452C-9F2C-BB0C2755436D}" destId="{6795479C-67C0-48A5-A44D-D33D529A7304}" srcOrd="0" destOrd="0" presId="urn:microsoft.com/office/officeart/2005/8/layout/hProcess11"/>
    <dgm:cxn modelId="{391D7839-32FF-4477-8BDE-6AC5D7F46E74}" type="presParOf" srcId="{393BFF42-2708-452C-9F2C-BB0C2755436D}" destId="{19620967-7E69-42E7-B10A-8C5000559844}" srcOrd="1" destOrd="0" presId="urn:microsoft.com/office/officeart/2005/8/layout/hProcess11"/>
    <dgm:cxn modelId="{19C92B82-EAA5-48EF-8E97-DF2C5FEECE4B}" type="presParOf" srcId="{393BFF42-2708-452C-9F2C-BB0C2755436D}" destId="{4EDCAA5D-5302-43C1-9B83-6985689645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1A44CA-CFB0-425E-B8B6-11CC9C656F9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D8B5A-1296-4B5E-B49C-E77FECEE0E82}">
      <dgm:prSet custT="1"/>
      <dgm:spPr/>
      <dgm:t>
        <a:bodyPr/>
        <a:lstStyle/>
        <a:p>
          <a:r>
            <a:rPr lang="en-US" sz="1400" b="1" dirty="0"/>
            <a:t>Draft Plans</a:t>
          </a:r>
        </a:p>
      </dgm:t>
    </dgm:pt>
    <dgm:pt modelId="{0EBCF8C6-736F-4E57-8CAA-50DF6AFC7D0A}" type="parTrans" cxnId="{D3C97816-7DC8-4456-9948-3980154B64EA}">
      <dgm:prSet/>
      <dgm:spPr/>
      <dgm:t>
        <a:bodyPr/>
        <a:lstStyle/>
        <a:p>
          <a:endParaRPr lang="en-US"/>
        </a:p>
      </dgm:t>
    </dgm:pt>
    <dgm:pt modelId="{B56B6787-71F3-40FD-B7F9-17A4165237E6}" type="sibTrans" cxnId="{D3C97816-7DC8-4456-9948-3980154B64EA}">
      <dgm:prSet/>
      <dgm:spPr/>
      <dgm:t>
        <a:bodyPr/>
        <a:lstStyle/>
        <a:p>
          <a:endParaRPr lang="en-US"/>
        </a:p>
      </dgm:t>
    </dgm:pt>
    <dgm:pt modelId="{DF535AF0-CF81-41CB-88BD-81969E6A36AF}" type="pres">
      <dgm:prSet presAssocID="{FD1A44CA-CFB0-425E-B8B6-11CC9C656F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1CF07-3F4C-4C07-8908-780BD572D1E0}" type="pres">
      <dgm:prSet presAssocID="{FD1A44CA-CFB0-425E-B8B6-11CC9C656F9A}" presName="arrow" presStyleLbl="bgShp" presStyleIdx="0" presStyleCnt="1"/>
      <dgm:spPr/>
    </dgm:pt>
    <dgm:pt modelId="{5CD286CA-EAC2-495D-AB76-22536DC69440}" type="pres">
      <dgm:prSet presAssocID="{FD1A44CA-CFB0-425E-B8B6-11CC9C656F9A}" presName="points" presStyleCnt="0"/>
      <dgm:spPr/>
    </dgm:pt>
    <dgm:pt modelId="{393BFF42-2708-452C-9F2C-BB0C2755436D}" type="pres">
      <dgm:prSet presAssocID="{53DD8B5A-1296-4B5E-B49C-E77FECEE0E82}" presName="compositeA" presStyleCnt="0"/>
      <dgm:spPr/>
    </dgm:pt>
    <dgm:pt modelId="{6795479C-67C0-48A5-A44D-D33D529A7304}" type="pres">
      <dgm:prSet presAssocID="{53DD8B5A-1296-4B5E-B49C-E77FECEE0E82}" presName="textA" presStyleLbl="revTx" presStyleIdx="0" presStyleCnt="1" custScaleY="139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0967-7E69-42E7-B10A-8C5000559844}" type="pres">
      <dgm:prSet presAssocID="{53DD8B5A-1296-4B5E-B49C-E77FECEE0E82}" presName="circleA" presStyleLbl="node1" presStyleIdx="0" presStyleCnt="1"/>
      <dgm:spPr/>
    </dgm:pt>
    <dgm:pt modelId="{4EDCAA5D-5302-43C1-9B83-698568964568}" type="pres">
      <dgm:prSet presAssocID="{53DD8B5A-1296-4B5E-B49C-E77FECEE0E82}" presName="spaceA" presStyleCnt="0"/>
      <dgm:spPr/>
    </dgm:pt>
  </dgm:ptLst>
  <dgm:cxnLst>
    <dgm:cxn modelId="{9AEC2AC8-B257-479C-B35D-28AA58BEB12D}" type="presOf" srcId="{53DD8B5A-1296-4B5E-B49C-E77FECEE0E82}" destId="{6795479C-67C0-48A5-A44D-D33D529A7304}" srcOrd="0" destOrd="0" presId="urn:microsoft.com/office/officeart/2005/8/layout/hProcess11"/>
    <dgm:cxn modelId="{D3C97816-7DC8-4456-9948-3980154B64EA}" srcId="{FD1A44CA-CFB0-425E-B8B6-11CC9C656F9A}" destId="{53DD8B5A-1296-4B5E-B49C-E77FECEE0E82}" srcOrd="0" destOrd="0" parTransId="{0EBCF8C6-736F-4E57-8CAA-50DF6AFC7D0A}" sibTransId="{B56B6787-71F3-40FD-B7F9-17A4165237E6}"/>
    <dgm:cxn modelId="{B2775931-A007-4E8F-A8ED-6895B0F82421}" type="presOf" srcId="{FD1A44CA-CFB0-425E-B8B6-11CC9C656F9A}" destId="{DF535AF0-CF81-41CB-88BD-81969E6A36AF}" srcOrd="0" destOrd="0" presId="urn:microsoft.com/office/officeart/2005/8/layout/hProcess11"/>
    <dgm:cxn modelId="{E9F184B4-12EA-4838-A03F-4FB9AB356AD1}" type="presParOf" srcId="{DF535AF0-CF81-41CB-88BD-81969E6A36AF}" destId="{3D11CF07-3F4C-4C07-8908-780BD572D1E0}" srcOrd="0" destOrd="0" presId="urn:microsoft.com/office/officeart/2005/8/layout/hProcess11"/>
    <dgm:cxn modelId="{119F4330-8966-4016-AA8A-9232E3277A6B}" type="presParOf" srcId="{DF535AF0-CF81-41CB-88BD-81969E6A36AF}" destId="{5CD286CA-EAC2-495D-AB76-22536DC69440}" srcOrd="1" destOrd="0" presId="urn:microsoft.com/office/officeart/2005/8/layout/hProcess11"/>
    <dgm:cxn modelId="{22BE2F16-7EB8-423B-A57A-E9884644755E}" type="presParOf" srcId="{5CD286CA-EAC2-495D-AB76-22536DC69440}" destId="{393BFF42-2708-452C-9F2C-BB0C2755436D}" srcOrd="0" destOrd="0" presId="urn:microsoft.com/office/officeart/2005/8/layout/hProcess11"/>
    <dgm:cxn modelId="{4E91F8BB-53A5-461D-A84B-786ED60EEEFA}" type="presParOf" srcId="{393BFF42-2708-452C-9F2C-BB0C2755436D}" destId="{6795479C-67C0-48A5-A44D-D33D529A7304}" srcOrd="0" destOrd="0" presId="urn:microsoft.com/office/officeart/2005/8/layout/hProcess11"/>
    <dgm:cxn modelId="{F7FA08FE-9D1F-4743-91A3-1E2363FA7F9D}" type="presParOf" srcId="{393BFF42-2708-452C-9F2C-BB0C2755436D}" destId="{19620967-7E69-42E7-B10A-8C5000559844}" srcOrd="1" destOrd="0" presId="urn:microsoft.com/office/officeart/2005/8/layout/hProcess11"/>
    <dgm:cxn modelId="{713448F4-7CF6-441D-A74B-10D0669EF30B}" type="presParOf" srcId="{393BFF42-2708-452C-9F2C-BB0C2755436D}" destId="{4EDCAA5D-5302-43C1-9B83-6985689645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1A44CA-CFB0-425E-B8B6-11CC9C656F9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D8B5A-1296-4B5E-B49C-E77FECEE0E82}">
      <dgm:prSet custT="1"/>
      <dgm:spPr/>
      <dgm:t>
        <a:bodyPr/>
        <a:lstStyle/>
        <a:p>
          <a:r>
            <a:rPr lang="en-US" sz="1400" b="1" dirty="0"/>
            <a:t>Final Plans</a:t>
          </a:r>
        </a:p>
      </dgm:t>
    </dgm:pt>
    <dgm:pt modelId="{0EBCF8C6-736F-4E57-8CAA-50DF6AFC7D0A}" type="parTrans" cxnId="{D3C97816-7DC8-4456-9948-3980154B64EA}">
      <dgm:prSet/>
      <dgm:spPr/>
      <dgm:t>
        <a:bodyPr/>
        <a:lstStyle/>
        <a:p>
          <a:endParaRPr lang="en-US"/>
        </a:p>
      </dgm:t>
    </dgm:pt>
    <dgm:pt modelId="{B56B6787-71F3-40FD-B7F9-17A4165237E6}" type="sibTrans" cxnId="{D3C97816-7DC8-4456-9948-3980154B64EA}">
      <dgm:prSet/>
      <dgm:spPr/>
      <dgm:t>
        <a:bodyPr/>
        <a:lstStyle/>
        <a:p>
          <a:endParaRPr lang="en-US"/>
        </a:p>
      </dgm:t>
    </dgm:pt>
    <dgm:pt modelId="{DF535AF0-CF81-41CB-88BD-81969E6A36AF}" type="pres">
      <dgm:prSet presAssocID="{FD1A44CA-CFB0-425E-B8B6-11CC9C656F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1CF07-3F4C-4C07-8908-780BD572D1E0}" type="pres">
      <dgm:prSet presAssocID="{FD1A44CA-CFB0-425E-B8B6-11CC9C656F9A}" presName="arrow" presStyleLbl="bgShp" presStyleIdx="0" presStyleCnt="1"/>
      <dgm:spPr/>
    </dgm:pt>
    <dgm:pt modelId="{5CD286CA-EAC2-495D-AB76-22536DC69440}" type="pres">
      <dgm:prSet presAssocID="{FD1A44CA-CFB0-425E-B8B6-11CC9C656F9A}" presName="points" presStyleCnt="0"/>
      <dgm:spPr/>
    </dgm:pt>
    <dgm:pt modelId="{393BFF42-2708-452C-9F2C-BB0C2755436D}" type="pres">
      <dgm:prSet presAssocID="{53DD8B5A-1296-4B5E-B49C-E77FECEE0E82}" presName="compositeA" presStyleCnt="0"/>
      <dgm:spPr/>
    </dgm:pt>
    <dgm:pt modelId="{6795479C-67C0-48A5-A44D-D33D529A7304}" type="pres">
      <dgm:prSet presAssocID="{53DD8B5A-1296-4B5E-B49C-E77FECEE0E82}" presName="textA" presStyleLbl="revTx" presStyleIdx="0" presStyleCnt="1" custScaleY="139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0967-7E69-42E7-B10A-8C5000559844}" type="pres">
      <dgm:prSet presAssocID="{53DD8B5A-1296-4B5E-B49C-E77FECEE0E82}" presName="circleA" presStyleLbl="node1" presStyleIdx="0" presStyleCnt="1"/>
      <dgm:spPr/>
    </dgm:pt>
    <dgm:pt modelId="{4EDCAA5D-5302-43C1-9B83-698568964568}" type="pres">
      <dgm:prSet presAssocID="{53DD8B5A-1296-4B5E-B49C-E77FECEE0E82}" presName="spaceA" presStyleCnt="0"/>
      <dgm:spPr/>
    </dgm:pt>
  </dgm:ptLst>
  <dgm:cxnLst>
    <dgm:cxn modelId="{B5219272-2E24-470C-A2D0-6AC20F9E85CA}" type="presOf" srcId="{53DD8B5A-1296-4B5E-B49C-E77FECEE0E82}" destId="{6795479C-67C0-48A5-A44D-D33D529A7304}" srcOrd="0" destOrd="0" presId="urn:microsoft.com/office/officeart/2005/8/layout/hProcess11"/>
    <dgm:cxn modelId="{D3C97816-7DC8-4456-9948-3980154B64EA}" srcId="{FD1A44CA-CFB0-425E-B8B6-11CC9C656F9A}" destId="{53DD8B5A-1296-4B5E-B49C-E77FECEE0E82}" srcOrd="0" destOrd="0" parTransId="{0EBCF8C6-736F-4E57-8CAA-50DF6AFC7D0A}" sibTransId="{B56B6787-71F3-40FD-B7F9-17A4165237E6}"/>
    <dgm:cxn modelId="{38E25988-1DE5-4132-BEC3-70C03743D4DA}" type="presOf" srcId="{FD1A44CA-CFB0-425E-B8B6-11CC9C656F9A}" destId="{DF535AF0-CF81-41CB-88BD-81969E6A36AF}" srcOrd="0" destOrd="0" presId="urn:microsoft.com/office/officeart/2005/8/layout/hProcess11"/>
    <dgm:cxn modelId="{7036C92E-4CC3-4AE7-98FF-C55727249484}" type="presParOf" srcId="{DF535AF0-CF81-41CB-88BD-81969E6A36AF}" destId="{3D11CF07-3F4C-4C07-8908-780BD572D1E0}" srcOrd="0" destOrd="0" presId="urn:microsoft.com/office/officeart/2005/8/layout/hProcess11"/>
    <dgm:cxn modelId="{3FD6E781-80F0-4981-A80A-B13C60DA7475}" type="presParOf" srcId="{DF535AF0-CF81-41CB-88BD-81969E6A36AF}" destId="{5CD286CA-EAC2-495D-AB76-22536DC69440}" srcOrd="1" destOrd="0" presId="urn:microsoft.com/office/officeart/2005/8/layout/hProcess11"/>
    <dgm:cxn modelId="{23D75CE3-1FE0-45F7-AD20-16213027A577}" type="presParOf" srcId="{5CD286CA-EAC2-495D-AB76-22536DC69440}" destId="{393BFF42-2708-452C-9F2C-BB0C2755436D}" srcOrd="0" destOrd="0" presId="urn:microsoft.com/office/officeart/2005/8/layout/hProcess11"/>
    <dgm:cxn modelId="{E406621B-486A-4AA6-BB74-0B91F079A9DB}" type="presParOf" srcId="{393BFF42-2708-452C-9F2C-BB0C2755436D}" destId="{6795479C-67C0-48A5-A44D-D33D529A7304}" srcOrd="0" destOrd="0" presId="urn:microsoft.com/office/officeart/2005/8/layout/hProcess11"/>
    <dgm:cxn modelId="{EBB688F4-7B80-4870-85E9-907A027443AC}" type="presParOf" srcId="{393BFF42-2708-452C-9F2C-BB0C2755436D}" destId="{19620967-7E69-42E7-B10A-8C5000559844}" srcOrd="1" destOrd="0" presId="urn:microsoft.com/office/officeart/2005/8/layout/hProcess11"/>
    <dgm:cxn modelId="{0BCFC280-0F1B-4960-8C25-D81646A6E85D}" type="presParOf" srcId="{393BFF42-2708-452C-9F2C-BB0C2755436D}" destId="{4EDCAA5D-5302-43C1-9B83-6985689645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1A44CA-CFB0-425E-B8B6-11CC9C656F9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D8B5A-1296-4B5E-B49C-E77FECEE0E82}">
      <dgm:prSet custT="1"/>
      <dgm:spPr/>
      <dgm:t>
        <a:bodyPr/>
        <a:lstStyle/>
        <a:p>
          <a:r>
            <a:rPr lang="en-US" sz="1400" b="1" dirty="0"/>
            <a:t>Designated Grant Period</a:t>
          </a:r>
        </a:p>
      </dgm:t>
    </dgm:pt>
    <dgm:pt modelId="{0EBCF8C6-736F-4E57-8CAA-50DF6AFC7D0A}" type="parTrans" cxnId="{D3C97816-7DC8-4456-9948-3980154B64EA}">
      <dgm:prSet/>
      <dgm:spPr/>
      <dgm:t>
        <a:bodyPr/>
        <a:lstStyle/>
        <a:p>
          <a:endParaRPr lang="en-US" sz="1200"/>
        </a:p>
      </dgm:t>
    </dgm:pt>
    <dgm:pt modelId="{B56B6787-71F3-40FD-B7F9-17A4165237E6}" type="sibTrans" cxnId="{D3C97816-7DC8-4456-9948-3980154B64EA}">
      <dgm:prSet/>
      <dgm:spPr/>
      <dgm:t>
        <a:bodyPr/>
        <a:lstStyle/>
        <a:p>
          <a:endParaRPr lang="en-US" sz="1200"/>
        </a:p>
      </dgm:t>
    </dgm:pt>
    <dgm:pt modelId="{DF535AF0-CF81-41CB-88BD-81969E6A36AF}" type="pres">
      <dgm:prSet presAssocID="{FD1A44CA-CFB0-425E-B8B6-11CC9C656F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1CF07-3F4C-4C07-8908-780BD572D1E0}" type="pres">
      <dgm:prSet presAssocID="{FD1A44CA-CFB0-425E-B8B6-11CC9C656F9A}" presName="arrow" presStyleLbl="bgShp" presStyleIdx="0" presStyleCnt="1"/>
      <dgm:spPr/>
    </dgm:pt>
    <dgm:pt modelId="{5CD286CA-EAC2-495D-AB76-22536DC69440}" type="pres">
      <dgm:prSet presAssocID="{FD1A44CA-CFB0-425E-B8B6-11CC9C656F9A}" presName="points" presStyleCnt="0"/>
      <dgm:spPr/>
    </dgm:pt>
    <dgm:pt modelId="{393BFF42-2708-452C-9F2C-BB0C2755436D}" type="pres">
      <dgm:prSet presAssocID="{53DD8B5A-1296-4B5E-B49C-E77FECEE0E82}" presName="compositeA" presStyleCnt="0"/>
      <dgm:spPr/>
    </dgm:pt>
    <dgm:pt modelId="{6795479C-67C0-48A5-A44D-D33D529A7304}" type="pres">
      <dgm:prSet presAssocID="{53DD8B5A-1296-4B5E-B49C-E77FECEE0E82}" presName="textA" presStyleLbl="revTx" presStyleIdx="0" presStyleCnt="1" custScaleY="139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0967-7E69-42E7-B10A-8C5000559844}" type="pres">
      <dgm:prSet presAssocID="{53DD8B5A-1296-4B5E-B49C-E77FECEE0E82}" presName="circleA" presStyleLbl="node1" presStyleIdx="0" presStyleCnt="1"/>
      <dgm:spPr/>
    </dgm:pt>
    <dgm:pt modelId="{4EDCAA5D-5302-43C1-9B83-698568964568}" type="pres">
      <dgm:prSet presAssocID="{53DD8B5A-1296-4B5E-B49C-E77FECEE0E82}" presName="spaceA" presStyleCnt="0"/>
      <dgm:spPr/>
    </dgm:pt>
  </dgm:ptLst>
  <dgm:cxnLst>
    <dgm:cxn modelId="{6816C836-B646-42E1-BC05-D0FAE123365F}" type="presOf" srcId="{FD1A44CA-CFB0-425E-B8B6-11CC9C656F9A}" destId="{DF535AF0-CF81-41CB-88BD-81969E6A36AF}" srcOrd="0" destOrd="0" presId="urn:microsoft.com/office/officeart/2005/8/layout/hProcess11"/>
    <dgm:cxn modelId="{D3C97816-7DC8-4456-9948-3980154B64EA}" srcId="{FD1A44CA-CFB0-425E-B8B6-11CC9C656F9A}" destId="{53DD8B5A-1296-4B5E-B49C-E77FECEE0E82}" srcOrd="0" destOrd="0" parTransId="{0EBCF8C6-736F-4E57-8CAA-50DF6AFC7D0A}" sibTransId="{B56B6787-71F3-40FD-B7F9-17A4165237E6}"/>
    <dgm:cxn modelId="{EFE819E1-1001-4B5D-A4EE-04C768020F86}" type="presOf" srcId="{53DD8B5A-1296-4B5E-B49C-E77FECEE0E82}" destId="{6795479C-67C0-48A5-A44D-D33D529A7304}" srcOrd="0" destOrd="0" presId="urn:microsoft.com/office/officeart/2005/8/layout/hProcess11"/>
    <dgm:cxn modelId="{4A6EC048-01F6-42C7-9316-3A3E1C3EACE8}" type="presParOf" srcId="{DF535AF0-CF81-41CB-88BD-81969E6A36AF}" destId="{3D11CF07-3F4C-4C07-8908-780BD572D1E0}" srcOrd="0" destOrd="0" presId="urn:microsoft.com/office/officeart/2005/8/layout/hProcess11"/>
    <dgm:cxn modelId="{63D4FDDD-E8BF-4BE2-BFE6-1CCF6CA2A348}" type="presParOf" srcId="{DF535AF0-CF81-41CB-88BD-81969E6A36AF}" destId="{5CD286CA-EAC2-495D-AB76-22536DC69440}" srcOrd="1" destOrd="0" presId="urn:microsoft.com/office/officeart/2005/8/layout/hProcess11"/>
    <dgm:cxn modelId="{2C9EF93D-1404-49B1-82E1-2829D8ACBFB5}" type="presParOf" srcId="{5CD286CA-EAC2-495D-AB76-22536DC69440}" destId="{393BFF42-2708-452C-9F2C-BB0C2755436D}" srcOrd="0" destOrd="0" presId="urn:microsoft.com/office/officeart/2005/8/layout/hProcess11"/>
    <dgm:cxn modelId="{E6D6AF34-3701-4033-AC3B-0B6FA774BC41}" type="presParOf" srcId="{393BFF42-2708-452C-9F2C-BB0C2755436D}" destId="{6795479C-67C0-48A5-A44D-D33D529A7304}" srcOrd="0" destOrd="0" presId="urn:microsoft.com/office/officeart/2005/8/layout/hProcess11"/>
    <dgm:cxn modelId="{47B1581F-291B-49E8-B70D-24D2C5CAD992}" type="presParOf" srcId="{393BFF42-2708-452C-9F2C-BB0C2755436D}" destId="{19620967-7E69-42E7-B10A-8C5000559844}" srcOrd="1" destOrd="0" presId="urn:microsoft.com/office/officeart/2005/8/layout/hProcess11"/>
    <dgm:cxn modelId="{4767599E-B2F4-44CA-B263-B48F3E391E39}" type="presParOf" srcId="{393BFF42-2708-452C-9F2C-BB0C2755436D}" destId="{4EDCAA5D-5302-43C1-9B83-6985689645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1A44CA-CFB0-425E-B8B6-11CC9C656F9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D8B5A-1296-4B5E-B49C-E77FECEE0E82}">
      <dgm:prSet custT="1"/>
      <dgm:spPr/>
      <dgm:t>
        <a:bodyPr/>
        <a:lstStyle/>
        <a:p>
          <a:pPr marL="0" indent="0">
            <a:tabLst/>
          </a:pPr>
          <a:r>
            <a:rPr lang="en-US" sz="1400" b="1" dirty="0"/>
            <a:t>Tech. </a:t>
          </a:r>
          <a:r>
            <a:rPr lang="en-US" sz="1400" b="1" dirty="0" err="1"/>
            <a:t>Mtgs</a:t>
          </a:r>
          <a:endParaRPr lang="en-US" sz="1400" b="1" dirty="0"/>
        </a:p>
      </dgm:t>
    </dgm:pt>
    <dgm:pt modelId="{0EBCF8C6-736F-4E57-8CAA-50DF6AFC7D0A}" type="parTrans" cxnId="{D3C97816-7DC8-4456-9948-3980154B64EA}">
      <dgm:prSet/>
      <dgm:spPr/>
      <dgm:t>
        <a:bodyPr/>
        <a:lstStyle/>
        <a:p>
          <a:endParaRPr lang="en-US"/>
        </a:p>
      </dgm:t>
    </dgm:pt>
    <dgm:pt modelId="{B56B6787-71F3-40FD-B7F9-17A4165237E6}" type="sibTrans" cxnId="{D3C97816-7DC8-4456-9948-3980154B64EA}">
      <dgm:prSet/>
      <dgm:spPr/>
      <dgm:t>
        <a:bodyPr/>
        <a:lstStyle/>
        <a:p>
          <a:endParaRPr lang="en-US"/>
        </a:p>
      </dgm:t>
    </dgm:pt>
    <dgm:pt modelId="{DF535AF0-CF81-41CB-88BD-81969E6A36AF}" type="pres">
      <dgm:prSet presAssocID="{FD1A44CA-CFB0-425E-B8B6-11CC9C656F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1CF07-3F4C-4C07-8908-780BD572D1E0}" type="pres">
      <dgm:prSet presAssocID="{FD1A44CA-CFB0-425E-B8B6-11CC9C656F9A}" presName="arrow" presStyleLbl="bgShp" presStyleIdx="0" presStyleCnt="1"/>
      <dgm:spPr/>
    </dgm:pt>
    <dgm:pt modelId="{5CD286CA-EAC2-495D-AB76-22536DC69440}" type="pres">
      <dgm:prSet presAssocID="{FD1A44CA-CFB0-425E-B8B6-11CC9C656F9A}" presName="points" presStyleCnt="0"/>
      <dgm:spPr/>
    </dgm:pt>
    <dgm:pt modelId="{393BFF42-2708-452C-9F2C-BB0C2755436D}" type="pres">
      <dgm:prSet presAssocID="{53DD8B5A-1296-4B5E-B49C-E77FECEE0E82}" presName="compositeA" presStyleCnt="0"/>
      <dgm:spPr/>
    </dgm:pt>
    <dgm:pt modelId="{6795479C-67C0-48A5-A44D-D33D529A7304}" type="pres">
      <dgm:prSet presAssocID="{53DD8B5A-1296-4B5E-B49C-E77FECEE0E82}" presName="textA" presStyleLbl="revTx" presStyleIdx="0" presStyleCnt="1" custScaleY="139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0967-7E69-42E7-B10A-8C5000559844}" type="pres">
      <dgm:prSet presAssocID="{53DD8B5A-1296-4B5E-B49C-E77FECEE0E82}" presName="circleA" presStyleLbl="node1" presStyleIdx="0" presStyleCnt="1"/>
      <dgm:spPr/>
    </dgm:pt>
    <dgm:pt modelId="{4EDCAA5D-5302-43C1-9B83-698568964568}" type="pres">
      <dgm:prSet presAssocID="{53DD8B5A-1296-4B5E-B49C-E77FECEE0E82}" presName="spaceA" presStyleCnt="0"/>
      <dgm:spPr/>
    </dgm:pt>
  </dgm:ptLst>
  <dgm:cxnLst>
    <dgm:cxn modelId="{2F2AC1B0-37B7-44DA-B225-83626C1B2B23}" type="presOf" srcId="{53DD8B5A-1296-4B5E-B49C-E77FECEE0E82}" destId="{6795479C-67C0-48A5-A44D-D33D529A7304}" srcOrd="0" destOrd="0" presId="urn:microsoft.com/office/officeart/2005/8/layout/hProcess11"/>
    <dgm:cxn modelId="{D3C97816-7DC8-4456-9948-3980154B64EA}" srcId="{FD1A44CA-CFB0-425E-B8B6-11CC9C656F9A}" destId="{53DD8B5A-1296-4B5E-B49C-E77FECEE0E82}" srcOrd="0" destOrd="0" parTransId="{0EBCF8C6-736F-4E57-8CAA-50DF6AFC7D0A}" sibTransId="{B56B6787-71F3-40FD-B7F9-17A4165237E6}"/>
    <dgm:cxn modelId="{922CC2F2-1B58-4B75-806F-79654F57DBB6}" type="presOf" srcId="{FD1A44CA-CFB0-425E-B8B6-11CC9C656F9A}" destId="{DF535AF0-CF81-41CB-88BD-81969E6A36AF}" srcOrd="0" destOrd="0" presId="urn:microsoft.com/office/officeart/2005/8/layout/hProcess11"/>
    <dgm:cxn modelId="{BE1638CF-F0C4-4D28-9E83-EEBD198FD2DA}" type="presParOf" srcId="{DF535AF0-CF81-41CB-88BD-81969E6A36AF}" destId="{3D11CF07-3F4C-4C07-8908-780BD572D1E0}" srcOrd="0" destOrd="0" presId="urn:microsoft.com/office/officeart/2005/8/layout/hProcess11"/>
    <dgm:cxn modelId="{384AA04F-E4A2-4432-915A-81C8323C9EF1}" type="presParOf" srcId="{DF535AF0-CF81-41CB-88BD-81969E6A36AF}" destId="{5CD286CA-EAC2-495D-AB76-22536DC69440}" srcOrd="1" destOrd="0" presId="urn:microsoft.com/office/officeart/2005/8/layout/hProcess11"/>
    <dgm:cxn modelId="{5924B378-E44B-4F5D-B817-9AF3673C8306}" type="presParOf" srcId="{5CD286CA-EAC2-495D-AB76-22536DC69440}" destId="{393BFF42-2708-452C-9F2C-BB0C2755436D}" srcOrd="0" destOrd="0" presId="urn:microsoft.com/office/officeart/2005/8/layout/hProcess11"/>
    <dgm:cxn modelId="{2C690D1E-DE68-4C32-B9B3-83E049007AA3}" type="presParOf" srcId="{393BFF42-2708-452C-9F2C-BB0C2755436D}" destId="{6795479C-67C0-48A5-A44D-D33D529A7304}" srcOrd="0" destOrd="0" presId="urn:microsoft.com/office/officeart/2005/8/layout/hProcess11"/>
    <dgm:cxn modelId="{E8BFAAC9-560D-41ED-BB6D-D01B1DD5F115}" type="presParOf" srcId="{393BFF42-2708-452C-9F2C-BB0C2755436D}" destId="{19620967-7E69-42E7-B10A-8C5000559844}" srcOrd="1" destOrd="0" presId="urn:microsoft.com/office/officeart/2005/8/layout/hProcess11"/>
    <dgm:cxn modelId="{6F511725-9AAA-4846-91ED-31F1984A5ED5}" type="presParOf" srcId="{393BFF42-2708-452C-9F2C-BB0C2755436D}" destId="{4EDCAA5D-5302-43C1-9B83-6985689645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1A44CA-CFB0-425E-B8B6-11CC9C656F9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D8B5A-1296-4B5E-B49C-E77FECEE0E82}">
      <dgm:prSet custT="1"/>
      <dgm:spPr/>
      <dgm:t>
        <a:bodyPr/>
        <a:lstStyle/>
        <a:p>
          <a:r>
            <a:rPr lang="en-US" sz="1400" b="1" dirty="0"/>
            <a:t>Public Stakeholder Review</a:t>
          </a:r>
        </a:p>
      </dgm:t>
    </dgm:pt>
    <dgm:pt modelId="{0EBCF8C6-736F-4E57-8CAA-50DF6AFC7D0A}" type="parTrans" cxnId="{D3C97816-7DC8-4456-9948-3980154B64EA}">
      <dgm:prSet/>
      <dgm:spPr/>
      <dgm:t>
        <a:bodyPr/>
        <a:lstStyle/>
        <a:p>
          <a:endParaRPr lang="en-US"/>
        </a:p>
      </dgm:t>
    </dgm:pt>
    <dgm:pt modelId="{B56B6787-71F3-40FD-B7F9-17A4165237E6}" type="sibTrans" cxnId="{D3C97816-7DC8-4456-9948-3980154B64EA}">
      <dgm:prSet/>
      <dgm:spPr/>
      <dgm:t>
        <a:bodyPr/>
        <a:lstStyle/>
        <a:p>
          <a:endParaRPr lang="en-US"/>
        </a:p>
      </dgm:t>
    </dgm:pt>
    <dgm:pt modelId="{DF535AF0-CF81-41CB-88BD-81969E6A36AF}" type="pres">
      <dgm:prSet presAssocID="{FD1A44CA-CFB0-425E-B8B6-11CC9C656F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11CF07-3F4C-4C07-8908-780BD572D1E0}" type="pres">
      <dgm:prSet presAssocID="{FD1A44CA-CFB0-425E-B8B6-11CC9C656F9A}" presName="arrow" presStyleLbl="bgShp" presStyleIdx="0" presStyleCnt="1"/>
      <dgm:spPr/>
    </dgm:pt>
    <dgm:pt modelId="{5CD286CA-EAC2-495D-AB76-22536DC69440}" type="pres">
      <dgm:prSet presAssocID="{FD1A44CA-CFB0-425E-B8B6-11CC9C656F9A}" presName="points" presStyleCnt="0"/>
      <dgm:spPr/>
    </dgm:pt>
    <dgm:pt modelId="{393BFF42-2708-452C-9F2C-BB0C2755436D}" type="pres">
      <dgm:prSet presAssocID="{53DD8B5A-1296-4B5E-B49C-E77FECEE0E82}" presName="compositeA" presStyleCnt="0"/>
      <dgm:spPr/>
    </dgm:pt>
    <dgm:pt modelId="{6795479C-67C0-48A5-A44D-D33D529A7304}" type="pres">
      <dgm:prSet presAssocID="{53DD8B5A-1296-4B5E-B49C-E77FECEE0E82}" presName="textA" presStyleLbl="revTx" presStyleIdx="0" presStyleCnt="1" custScaleY="139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0967-7E69-42E7-B10A-8C5000559844}" type="pres">
      <dgm:prSet presAssocID="{53DD8B5A-1296-4B5E-B49C-E77FECEE0E82}" presName="circleA" presStyleLbl="node1" presStyleIdx="0" presStyleCnt="1"/>
      <dgm:spPr/>
    </dgm:pt>
    <dgm:pt modelId="{4EDCAA5D-5302-43C1-9B83-698568964568}" type="pres">
      <dgm:prSet presAssocID="{53DD8B5A-1296-4B5E-B49C-E77FECEE0E82}" presName="spaceA" presStyleCnt="0"/>
      <dgm:spPr/>
    </dgm:pt>
  </dgm:ptLst>
  <dgm:cxnLst>
    <dgm:cxn modelId="{D3C97816-7DC8-4456-9948-3980154B64EA}" srcId="{FD1A44CA-CFB0-425E-B8B6-11CC9C656F9A}" destId="{53DD8B5A-1296-4B5E-B49C-E77FECEE0E82}" srcOrd="0" destOrd="0" parTransId="{0EBCF8C6-736F-4E57-8CAA-50DF6AFC7D0A}" sibTransId="{B56B6787-71F3-40FD-B7F9-17A4165237E6}"/>
    <dgm:cxn modelId="{654F0329-DBFE-48B4-B752-E9FD7DC03D09}" type="presOf" srcId="{53DD8B5A-1296-4B5E-B49C-E77FECEE0E82}" destId="{6795479C-67C0-48A5-A44D-D33D529A7304}" srcOrd="0" destOrd="0" presId="urn:microsoft.com/office/officeart/2005/8/layout/hProcess11"/>
    <dgm:cxn modelId="{12C74D3B-AA7D-42DE-B5A5-90B442B4B579}" type="presOf" srcId="{FD1A44CA-CFB0-425E-B8B6-11CC9C656F9A}" destId="{DF535AF0-CF81-41CB-88BD-81969E6A36AF}" srcOrd="0" destOrd="0" presId="urn:microsoft.com/office/officeart/2005/8/layout/hProcess11"/>
    <dgm:cxn modelId="{2844969B-1E4E-4311-9FC0-5BB169E77441}" type="presParOf" srcId="{DF535AF0-CF81-41CB-88BD-81969E6A36AF}" destId="{3D11CF07-3F4C-4C07-8908-780BD572D1E0}" srcOrd="0" destOrd="0" presId="urn:microsoft.com/office/officeart/2005/8/layout/hProcess11"/>
    <dgm:cxn modelId="{7D63C875-3C13-44B4-A128-4F1E82C55EEB}" type="presParOf" srcId="{DF535AF0-CF81-41CB-88BD-81969E6A36AF}" destId="{5CD286CA-EAC2-495D-AB76-22536DC69440}" srcOrd="1" destOrd="0" presId="urn:microsoft.com/office/officeart/2005/8/layout/hProcess11"/>
    <dgm:cxn modelId="{41122B0D-F066-4BFE-9FE6-66C1F2025664}" type="presParOf" srcId="{5CD286CA-EAC2-495D-AB76-22536DC69440}" destId="{393BFF42-2708-452C-9F2C-BB0C2755436D}" srcOrd="0" destOrd="0" presId="urn:microsoft.com/office/officeart/2005/8/layout/hProcess11"/>
    <dgm:cxn modelId="{D5E54D66-63FD-4FCA-BC03-F0AD9A3D02AC}" type="presParOf" srcId="{393BFF42-2708-452C-9F2C-BB0C2755436D}" destId="{6795479C-67C0-48A5-A44D-D33D529A7304}" srcOrd="0" destOrd="0" presId="urn:microsoft.com/office/officeart/2005/8/layout/hProcess11"/>
    <dgm:cxn modelId="{03152D59-18D3-4EF7-A3F0-EF8E6464080E}" type="presParOf" srcId="{393BFF42-2708-452C-9F2C-BB0C2755436D}" destId="{19620967-7E69-42E7-B10A-8C5000559844}" srcOrd="1" destOrd="0" presId="urn:microsoft.com/office/officeart/2005/8/layout/hProcess11"/>
    <dgm:cxn modelId="{943CDEE9-725E-4598-9082-D56548E3D486}" type="presParOf" srcId="{393BFF42-2708-452C-9F2C-BB0C2755436D}" destId="{4EDCAA5D-5302-43C1-9B83-6985689645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1B046A-FC64-4697-BAF3-497138A4B19F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C5BE5A-7803-4444-A9B6-12DA3FCFD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3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61125B-6F9E-4D83-A27C-560D90D124D3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48CD5A-870D-4309-B634-ABCE8960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7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65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Are there emerging or potentially emerging invasive aquatic or wetland species that deserve further attention?</a:t>
            </a:r>
          </a:p>
          <a:p>
            <a:endParaRPr lang="en-US" b="1" dirty="0"/>
          </a:p>
          <a:p>
            <a:r>
              <a:rPr lang="en-US" b="1" dirty="0"/>
              <a:t>(for EP or comparable longer term follow-up)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May have</a:t>
            </a:r>
            <a:r>
              <a:rPr lang="en-US" b="1" baseline="0" dirty="0"/>
              <a:t> implications for seagrass/benthic restoration, as well as being indicative of NPS and point source pollution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(for EP or comparable longer term follow-up)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4234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67534"/>
            <a:ext cx="5181600" cy="429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Many related programs – all with different guidelines concerning what is eligible for funding</a:t>
            </a:r>
          </a:p>
          <a:p>
            <a:pPr marL="174708" indent="-174708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main point here is that the focus and legislative intent for SWIM is limited to  plans and programs for the improvement and management of surface waters.</a:t>
            </a:r>
          </a:p>
          <a:p>
            <a:pPr marL="174708" indent="-174708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Therefore not everything that is eligible for funding through some of these programs will be included within SWIM plans.</a:t>
            </a:r>
          </a:p>
          <a:p>
            <a:pPr marL="174708" indent="-174708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Some have goals for economic development, tourism, Gulf of Mexico fisheries, and working waterfronts that are not necessarily appropriate for SWIM.</a:t>
            </a:r>
          </a:p>
          <a:p>
            <a:pPr marL="174708" indent="-174708" fontAlgn="b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Therefore what is or is not included within SWIM plans do not necessarily affect eligibility for other funding sources.</a:t>
            </a:r>
          </a:p>
          <a:p>
            <a:pPr marL="174708" indent="-174708" fontAlgn="b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6470294"/>
            <a:ext cx="5749388" cy="19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07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Conceptual Objectives and Priorities (January 2017)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Working with local governments, evaluate NPS treatment improvement priorities for water quality improvement, as well as flood protection (preferably multipurpose projects)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Work with ECUA to identify areas to take OSTDSs offline through extension of central sewer service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Evaluate the potential of passive innovative technology onsite systems where central sewer connection is not cost-effective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Prioritize and address unpaved road stream  crossings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Prioritize and restore other sedimentation sources and erosion sites – including gulley erosion affecting streams within the Blackwater and Yellow river basins and eroding borrow pits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Clear </a:t>
            </a:r>
            <a:r>
              <a:rPr lang="en-US" dirty="0"/>
              <a:t>Creek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Big Escambia Creek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Julian Mill Creek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 note that wastewater</a:t>
            </a:r>
            <a:r>
              <a:rPr lang="en-US" baseline="0" dirty="0"/>
              <a:t> is outside the implementation AOR of SWIM – but important to </a:t>
            </a:r>
            <a:r>
              <a:rPr lang="en-US" baseline="0" dirty="0" smtClean="0"/>
              <a:t>recognize</a:t>
            </a:r>
          </a:p>
          <a:p>
            <a:endParaRPr lang="en-US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Restoration of seagrass habitats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Protect and restore major wetland drainages – including Jones Swamp, Garcon Point, and the Yellow River basin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Implementation of enhanced agricultural best management practices, building upon efforts ongoing in other parts of the state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Continued investments in wastewater system improvements – addressing inflow and infiltration and water reclamation and reuse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Long-term, sustainable forestry practices – build upon significant public and private efforts to date to facilitate habitat restoration and protection of water quality and hydrologic functions and benefits of forested watersheds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853902"/>
              </p:ext>
            </p:extLst>
          </p:nvPr>
        </p:nvGraphicFramePr>
        <p:xfrm>
          <a:off x="914400" y="4876800"/>
          <a:ext cx="4762500" cy="1428750"/>
        </p:xfrm>
        <a:graphic>
          <a:graphicData uri="http://schemas.openxmlformats.org/drawingml/2006/table">
            <a:tbl>
              <a:tblPr/>
              <a:tblGrid>
                <a:gridCol w="2311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Flows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Stream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cfs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Escambia River near Century (1935-1995)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4,036.24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Yellow River at Milligan (1938 -1993)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769.12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Blackwater River at Baker Florida (1949-2008)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Shoal Creek near Crestview (1937 - 2008)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722.58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East Bay River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5,662.37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758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Conceptual Objectives (continued)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Cooperative estuarine habitat restoration initiatives – examples:  Project Greenshores, East Bay oyster habitat restoration, living shorelines for restoration of impacted/altered shoreline areas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Continued progress in urban bayou restoration: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Bayou Chico BMAP – Clean Marinas, stormwater treatment, central sewer connections, headwaters restoration, inflow and infiltration reduction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Community-based restoration efforts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Urban stormwater retrofit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400" dirty="0"/>
              <a:t>Headwater stream restoration, including channel and floodplain function restoration</a:t>
            </a:r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Santa Rosa Sound monitoring and assessment proposed by Santa Rosa County</a:t>
            </a:r>
          </a:p>
          <a:p>
            <a:endParaRPr lang="en-US" dirty="0"/>
          </a:p>
          <a:p>
            <a:r>
              <a:rPr lang="en-US" dirty="0"/>
              <a:t>Note – An Estuary Program, if funded, could help coordinate and implement any of these; just called out a few where long-term coordination need is apparent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09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Sedimentation</a:t>
            </a:r>
            <a:r>
              <a:rPr lang="en-US" baseline="0" dirty="0"/>
              <a:t> assessments and prioritizations completed and funded in the Choctawhatchee watershed.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09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91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Floating Islands</a:t>
            </a:r>
          </a:p>
          <a:p>
            <a:endParaRPr lang="en-US" dirty="0"/>
          </a:p>
          <a:p>
            <a:r>
              <a:rPr lang="en-US" dirty="0" smtClean="0"/>
              <a:t>Aeration systems proposed by Bayou Chico Association for BMAP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91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92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6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Marina BMPs as part of Bayou Chico BMAP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6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Marina BMPs as part of Bayou Chico BMAP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6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4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58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A69AE-89F7-4B9A-8775-050EDB79E8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37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where we are at now.</a:t>
            </a:r>
          </a:p>
          <a:p>
            <a:endParaRPr lang="en-US" dirty="0"/>
          </a:p>
          <a:p>
            <a:r>
              <a:rPr lang="en-US" dirty="0"/>
              <a:t>Management options and projects need to be:</a:t>
            </a:r>
          </a:p>
          <a:p>
            <a:pPr marL="174708" indent="-174708">
              <a:buFontTx/>
              <a:buChar char="-"/>
            </a:pPr>
            <a:r>
              <a:rPr lang="en-US" dirty="0"/>
              <a:t>Applicable over the long-term (thus, not only including discrete projects that have come in the door to date)</a:t>
            </a:r>
          </a:p>
          <a:p>
            <a:pPr marL="174708" indent="-174708">
              <a:buFontTx/>
              <a:buChar char="-"/>
            </a:pPr>
            <a:endParaRPr lang="en-US" dirty="0"/>
          </a:p>
          <a:p>
            <a:pPr marL="174708" indent="-174708">
              <a:buFontTx/>
              <a:buChar char="-"/>
            </a:pPr>
            <a:r>
              <a:rPr lang="en-US" dirty="0"/>
              <a:t>Useful for local governments and others going forward</a:t>
            </a:r>
          </a:p>
          <a:p>
            <a:pPr marL="174708" indent="-174708">
              <a:buFontTx/>
              <a:buChar char="-"/>
            </a:pPr>
            <a:r>
              <a:rPr lang="en-US" dirty="0"/>
              <a:t>Umbrella projects identify broad priorities – site specific project options may be identified in the years ahead and may be applicable to multiple funding sources (Florida Forever, RESTORE, etc.).</a:t>
            </a:r>
          </a:p>
          <a:p>
            <a:pPr marL="174708" indent="-174708">
              <a:buFontTx/>
              <a:buChar char="-"/>
            </a:pPr>
            <a:r>
              <a:rPr lang="en-US" dirty="0"/>
              <a:t>Criteria to guide evaluation and prioritization examples:</a:t>
            </a:r>
          </a:p>
          <a:p>
            <a:pPr marL="640594" lvl="1" indent="-174708">
              <a:buFontTx/>
              <a:buChar char="-"/>
            </a:pPr>
            <a:r>
              <a:rPr lang="en-US" dirty="0"/>
              <a:t>Go through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58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5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83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A69AE-89F7-4B9A-8775-050EDB79E84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83DE-D140-4931-B861-B4B062B9E39C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A5DC-5B47-4142-92F0-B09E7C78CB7F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A097-4EE0-44FF-8A7F-4AC70BD1238C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42FB-94BF-483B-924C-89F3560322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7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BD48-4B90-4DE3-9EAC-188ACA3D78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8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AC42-F18F-4333-BF9A-9CF687FC47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2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3D3-935B-4B71-961B-7C889E0A9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4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5" indent="0">
              <a:buNone/>
              <a:defRPr sz="1600" b="1"/>
            </a:lvl6pPr>
            <a:lvl7pPr marL="2742810" indent="0">
              <a:buNone/>
              <a:defRPr sz="1600" b="1"/>
            </a:lvl7pPr>
            <a:lvl8pPr marL="3199945" indent="0">
              <a:buNone/>
              <a:defRPr sz="1600" b="1"/>
            </a:lvl8pPr>
            <a:lvl9pPr marL="36570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5" indent="0">
              <a:buNone/>
              <a:defRPr sz="1600" b="1"/>
            </a:lvl6pPr>
            <a:lvl7pPr marL="2742810" indent="0">
              <a:buNone/>
              <a:defRPr sz="1600" b="1"/>
            </a:lvl7pPr>
            <a:lvl8pPr marL="3199945" indent="0">
              <a:buNone/>
              <a:defRPr sz="1600" b="1"/>
            </a:lvl8pPr>
            <a:lvl9pPr marL="365708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72EA-C980-483E-8BD7-054EC03BBA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4EF0-E0F3-48EA-8953-B6A6910A7A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36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7237-3150-4824-9AF5-DA856D430D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34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70" indent="0">
              <a:buNone/>
              <a:defRPr sz="1000"/>
            </a:lvl3pPr>
            <a:lvl4pPr marL="1371405" indent="0">
              <a:buNone/>
              <a:defRPr sz="900"/>
            </a:lvl4pPr>
            <a:lvl5pPr marL="1828540" indent="0">
              <a:buNone/>
              <a:defRPr sz="900"/>
            </a:lvl5pPr>
            <a:lvl6pPr marL="2285675" indent="0">
              <a:buNone/>
              <a:defRPr sz="900"/>
            </a:lvl6pPr>
            <a:lvl7pPr marL="2742810" indent="0">
              <a:buNone/>
              <a:defRPr sz="900"/>
            </a:lvl7pPr>
            <a:lvl8pPr marL="3199945" indent="0">
              <a:buNone/>
              <a:defRPr sz="900"/>
            </a:lvl8pPr>
            <a:lvl9pPr marL="36570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0CE3-9C61-4F10-AEF0-B1B3F52DC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4A2E-83AB-4923-B16F-1BE954AF7026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70" indent="0">
              <a:buNone/>
              <a:defRPr sz="2400"/>
            </a:lvl3pPr>
            <a:lvl4pPr marL="1371405" indent="0">
              <a:buNone/>
              <a:defRPr sz="2000"/>
            </a:lvl4pPr>
            <a:lvl5pPr marL="1828540" indent="0">
              <a:buNone/>
              <a:defRPr sz="2000"/>
            </a:lvl5pPr>
            <a:lvl6pPr marL="2285675" indent="0">
              <a:buNone/>
              <a:defRPr sz="2000"/>
            </a:lvl6pPr>
            <a:lvl7pPr marL="2742810" indent="0">
              <a:buNone/>
              <a:defRPr sz="2000"/>
            </a:lvl7pPr>
            <a:lvl8pPr marL="3199945" indent="0">
              <a:buNone/>
              <a:defRPr sz="2000"/>
            </a:lvl8pPr>
            <a:lvl9pPr marL="365708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70" indent="0">
              <a:buNone/>
              <a:defRPr sz="1000"/>
            </a:lvl3pPr>
            <a:lvl4pPr marL="1371405" indent="0">
              <a:buNone/>
              <a:defRPr sz="900"/>
            </a:lvl4pPr>
            <a:lvl5pPr marL="1828540" indent="0">
              <a:buNone/>
              <a:defRPr sz="900"/>
            </a:lvl5pPr>
            <a:lvl6pPr marL="2285675" indent="0">
              <a:buNone/>
              <a:defRPr sz="900"/>
            </a:lvl6pPr>
            <a:lvl7pPr marL="2742810" indent="0">
              <a:buNone/>
              <a:defRPr sz="900"/>
            </a:lvl7pPr>
            <a:lvl8pPr marL="3199945" indent="0">
              <a:buNone/>
              <a:defRPr sz="900"/>
            </a:lvl8pPr>
            <a:lvl9pPr marL="365708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4942-5E71-498B-97F6-476B68D421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6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08EB-91AC-444A-9408-A14D026E0D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45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3FF29-EEE1-480A-91A0-6975C04CDA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2B1F-8627-4939-9FFC-A5DFFB5B6BD5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7A8D-76A1-4F1A-B153-3E385D46B05E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20FB-C8CE-4649-B16F-7BE8A9105EF0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1145-AB5D-4FF7-96FC-E1714F205F36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4442-379B-4230-AE9C-4F1D3462517A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9C9FD-3D52-410F-98FF-0953D403FFC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3369-F428-47CC-8CF9-B8EC4C8D82B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D561-53BA-4707-945B-B8B67868E24C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0"/>
            <a:fld id="{C11772DB-7660-42DA-B18B-74D862E905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0"/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2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5" indent="-285709" algn="l" defTabSz="9142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8" indent="-228567" algn="l" defTabSz="9142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3" indent="-228567" algn="l" defTabSz="9142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7" indent="-228567" algn="l" defTabSz="9142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3" indent="-228567" algn="l" defTabSz="914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8" indent="-228567" algn="l" defTabSz="914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3" indent="-228567" algn="l" defTabSz="914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7" indent="-228567" algn="l" defTabSz="9142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2" Type="http://schemas.openxmlformats.org/officeDocument/2006/relationships/notesSlide" Target="../notesSlides/notesSlide30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Paul.Thorpe@nwfwater.com" TargetMode="External"/><Relationship Id="rId5" Type="http://schemas.openxmlformats.org/officeDocument/2006/relationships/hyperlink" Target="mailto:SWIM@nwfwater.com" TargetMode="External"/><Relationship Id="rId4" Type="http://schemas.openxmlformats.org/officeDocument/2006/relationships/hyperlink" Target="http://www.nwfwater.com/Water-Resources/SWIM/SWIM-Plan-Updat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" y="4800600"/>
            <a:ext cx="9144000" cy="990600"/>
          </a:xfrm>
          <a:noFill/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Pensacola Bay System</a:t>
            </a:r>
          </a:p>
          <a:p>
            <a:r>
              <a:rPr lang="en-US" sz="2000" i="1" dirty="0">
                <a:solidFill>
                  <a:schemeClr val="tx1"/>
                </a:solidFill>
              </a:rPr>
              <a:t>January 11, 2017</a:t>
            </a:r>
          </a:p>
          <a:p>
            <a:endParaRPr lang="en-US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480" y="5867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Surface Water Improvement and Management (SWIM) Plan </a:t>
            </a:r>
            <a:r>
              <a:rPr lang="en-US" sz="3200" b="1" dirty="0" smtClean="0"/>
              <a:t>Update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08248"/>
            <a:ext cx="2362200" cy="2308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1" y="457200"/>
            <a:ext cx="8867922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 Challenges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1143000"/>
            <a:ext cx="8944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/>
              <a:t>Water quality (continued)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300" dirty="0"/>
              <a:t>Nonpoint source pollution from urban areas, agricultural land uses, and construction sites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300" dirty="0"/>
              <a:t>Sedimentation from unpaved roads, streambank erosion, and other erosion sites; 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300" dirty="0"/>
              <a:t>Extensive areas of impervious surface, resulting in hydrologic and water quality impacts to tributary streams and receiving waters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300" dirty="0"/>
              <a:t>Industrial and domestic wastewater facilities; potential to develop additional water reclamation and reuse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300" dirty="0"/>
              <a:t>Over 44,000 septic systems identified within the Florida portion of the watershed in 2012 (FDOH permit data)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300" dirty="0"/>
              <a:t>Five National Priority List Superfund sites within the watershed</a:t>
            </a:r>
          </a:p>
        </p:txBody>
      </p:sp>
    </p:spTree>
    <p:extLst>
      <p:ext uri="{BB962C8B-B14F-4D97-AF65-F5344CB8AC3E}">
        <p14:creationId xmlns:p14="http://schemas.microsoft.com/office/powerpoint/2010/main" val="11937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1" y="457200"/>
            <a:ext cx="8867922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 Challenges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3222" y="1219200"/>
            <a:ext cx="88059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Habitat quality</a:t>
            </a:r>
          </a:p>
          <a:p>
            <a:pPr marL="80010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Estimated loss of seagrasses since 1960 ~ 5,000 acres, including most of the submerged vegetation in Pensacola, Escambia, and East bays</a:t>
            </a:r>
          </a:p>
          <a:p>
            <a:pPr marL="80010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Exposure to oil impacts from 2010 Deepwater Horizon oil spill, proximate to the pass and Santa Rosa Sound</a:t>
            </a:r>
          </a:p>
          <a:p>
            <a:pPr marL="80010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Documented sediment contamination, particularly within bayous Chico, Texar, and Grande; Escambia Bay, and Pensacola Bay; additional changes to sediment (siltation, reduced grain size) affect benthic habitat quality in East Bay and elsewhere</a:t>
            </a:r>
          </a:p>
          <a:p>
            <a:pPr marL="800100" lvl="2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8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0" y="457200"/>
            <a:ext cx="9070491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 Challenges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4" descr="fig3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9" y="1066800"/>
            <a:ext cx="7653621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1" y="457200"/>
            <a:ext cx="8867922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 Challenges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97" y="1066800"/>
            <a:ext cx="7592785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1" y="457200"/>
            <a:ext cx="8915400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 Challenges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234440"/>
            <a:ext cx="8229600" cy="501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1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0" y="457200"/>
            <a:ext cx="9070491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Roadblocks to Seagrass Recovery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1676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Update </a:t>
            </a:r>
            <a:r>
              <a:rPr lang="en-US" sz="3600" dirty="0" smtClean="0"/>
              <a:t>– Florida Fish and Wildlife Research Institute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453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0" y="457200"/>
            <a:ext cx="9070491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Implementation</a:t>
              </a:r>
              <a:endParaRPr lang="en-US" altLang="en-US" sz="3600" b="1" dirty="0">
                <a:solidFill>
                  <a:srgbClr val="005392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" b="9118"/>
          <a:stretch/>
        </p:blipFill>
        <p:spPr>
          <a:xfrm>
            <a:off x="3088792" y="3657599"/>
            <a:ext cx="2931008" cy="2209800"/>
          </a:xfrm>
          <a:prstGeom prst="rect">
            <a:avLst/>
          </a:prstGeom>
          <a:ln w="3175">
            <a:solidFill>
              <a:schemeClr val="bg1">
                <a:lumMod val="75000"/>
                <a:alpha val="26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97" y="3657598"/>
            <a:ext cx="2946401" cy="220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1" y="3672178"/>
            <a:ext cx="2907522" cy="218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" r="277"/>
          <a:stretch/>
        </p:blipFill>
        <p:spPr bwMode="auto">
          <a:xfrm>
            <a:off x="1" y="1152682"/>
            <a:ext cx="9144000" cy="227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1" tIns="36571" rIns="36571" bIns="3657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2060"/>
                </a:solidFill>
                <a:cs typeface="Arial" pitchFamily="34" charset="0"/>
              </a:rPr>
              <a:t>An Array of Funding Resources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89062"/>
              </p:ext>
            </p:extLst>
          </p:nvPr>
        </p:nvGraphicFramePr>
        <p:xfrm>
          <a:off x="609600" y="1066800"/>
          <a:ext cx="7955280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xmlns="" val="2715595648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4238125768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144964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RESTORE Bucket 1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County MYIPs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NFWF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Gulf Environmental Benefit Fund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  <a:latin typeface="+mn-lt"/>
                        </a:rPr>
                        <a:t>Florida Legislature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451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RESTORE Bucket 2</a:t>
                      </a:r>
                    </a:p>
                    <a:p>
                      <a:pPr marL="0" marR="0" lvl="0" indent="0" algn="ctr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Gulf Coast Ecosystem Restoration Council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Florida Springs Restoration Funding</a:t>
                      </a:r>
                      <a:endParaRPr lang="fr-FR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 EPA</a:t>
                      </a:r>
                    </a:p>
                    <a:p>
                      <a:pPr marL="0" algn="ctr" defTabSz="91427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Section 319 Grants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84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RESTORE Bucket 3</a:t>
                      </a:r>
                    </a:p>
                    <a:p>
                      <a:pPr marL="0" marR="0" lvl="0" indent="0" algn="ctr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Florida Gulf Consortium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NRDA </a:t>
                      </a:r>
                    </a:p>
                    <a:p>
                      <a:pPr marL="0" marR="0" lvl="0" indent="0" algn="ctr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Natural Resource Damage Assessment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70" rtl="0" eaLnBrk="1" latinLnBrk="0" hangingPunct="1"/>
                      <a:r>
                        <a:rPr lang="en-US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Triumph Gulf Coast Inc.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617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RESTORE Bucket 4</a:t>
                      </a:r>
                    </a:p>
                    <a:p>
                      <a:pPr marL="0" marR="0" lvl="0" indent="0" algn="ctr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NOAA Science Program</a:t>
                      </a:r>
                    </a:p>
                  </a:txBody>
                  <a:tcPr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+mn-lt"/>
                        </a:rPr>
                        <a:t>Florida Land Acquisition Trust Fund</a:t>
                      </a:r>
                    </a:p>
                  </a:txBody>
                  <a:tcPr anchor="ctr"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TMDL Water Quality Restoration Grants</a:t>
                      </a:r>
                    </a:p>
                  </a:txBody>
                  <a:tcPr anchor="ctr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24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RESTORE Bucket 5</a:t>
                      </a:r>
                    </a:p>
                    <a:p>
                      <a:pPr marL="0" marR="0" lvl="0" indent="0" algn="ctr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 Inst. of Oceanography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+mn-lt"/>
                        </a:rPr>
                        <a:t>Clean Water State Revolving Fund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+mn-lt"/>
                        </a:rPr>
                        <a:t>FL Coastal Mgt Program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159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0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1" y="457200"/>
            <a:ext cx="8915400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 Specific </a:t>
              </a:r>
              <a:r>
                <a:rPr lang="en-US" altLang="en-US" sz="3600" b="1" dirty="0" smtClean="0">
                  <a:solidFill>
                    <a:srgbClr val="005392"/>
                  </a:solidFill>
                  <a:cs typeface="Arial" pitchFamily="34" charset="0"/>
                </a:rPr>
                <a:t>Objectives</a:t>
              </a:r>
              <a:endParaRPr lang="en-US" altLang="en-US" sz="3600" b="1" dirty="0">
                <a:solidFill>
                  <a:srgbClr val="005392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93978" y="1593771"/>
            <a:ext cx="8077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Conceptual Objectives and Priorities (January 2017)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Continued investments in urban stormwater retrofit </a:t>
            </a: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Septic to sewer connections</a:t>
            </a: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Evaluate innovative passive onsite wastewater treatment technologies</a:t>
            </a: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Prioritize and address unpaved road stream  crossings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Prioritize and restore other sedimentation sources and erosion </a:t>
            </a:r>
            <a:r>
              <a:rPr lang="en-US" sz="2400" dirty="0" smtClean="0">
                <a:solidFill>
                  <a:prstClr val="black"/>
                </a:solidFill>
              </a:rPr>
              <a:t>sites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1" y="457200"/>
            <a:ext cx="8867922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 Specific </a:t>
              </a:r>
              <a:r>
                <a:rPr lang="en-US" altLang="en-US" sz="3600" b="1" dirty="0" smtClean="0">
                  <a:solidFill>
                    <a:srgbClr val="005392"/>
                  </a:solidFill>
                  <a:cs typeface="Arial" pitchFamily="34" charset="0"/>
                </a:rPr>
                <a:t>Objectives</a:t>
              </a:r>
              <a:endParaRPr lang="en-US" altLang="en-US" sz="3600" b="1" dirty="0">
                <a:solidFill>
                  <a:srgbClr val="005392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09600" y="1171575"/>
            <a:ext cx="7848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Conceptual Objectives (continued)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Restoration of seagrass habitats</a:t>
            </a: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Protect </a:t>
            </a:r>
            <a:r>
              <a:rPr lang="en-US" sz="2400" dirty="0">
                <a:solidFill>
                  <a:prstClr val="black"/>
                </a:solidFill>
              </a:rPr>
              <a:t>and restore major wetland drainages – including Jones Swamp, Garcon Point, and the Yellow River basin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Implement enhanced </a:t>
            </a:r>
            <a:r>
              <a:rPr lang="en-US" sz="2400" dirty="0">
                <a:solidFill>
                  <a:prstClr val="black"/>
                </a:solidFill>
              </a:rPr>
              <a:t>agricultural best management practices, building upon efforts ongoing in other parts of the state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Investments </a:t>
            </a:r>
            <a:r>
              <a:rPr lang="en-US" sz="2400" dirty="0">
                <a:solidFill>
                  <a:prstClr val="black"/>
                </a:solidFill>
              </a:rPr>
              <a:t>in wastewater system improvements – addressing inflow and infiltration and water reclamation and reuse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Long-term, sustainable </a:t>
            </a:r>
            <a:r>
              <a:rPr lang="en-US" sz="2400" dirty="0" smtClean="0">
                <a:solidFill>
                  <a:prstClr val="black"/>
                </a:solidFill>
              </a:rPr>
              <a:t>forestry practices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" y="369318"/>
            <a:ext cx="5556121" cy="648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74" y="0"/>
            <a:ext cx="9168427" cy="715537"/>
            <a:chOff x="974" y="0"/>
            <a:chExt cx="9168427" cy="715537"/>
          </a:xfrm>
        </p:grpSpPr>
        <p:sp>
          <p:nvSpPr>
            <p:cNvPr id="11" name="TextBox 10"/>
            <p:cNvSpPr txBox="1"/>
            <p:nvPr/>
          </p:nvSpPr>
          <p:spPr>
            <a:xfrm>
              <a:off x="974" y="0"/>
              <a:ext cx="9168427" cy="36931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lIns="91427" tIns="45713" rIns="91427" bIns="45713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NORTHWEST FLORIDA WATER MANAGEMENT DISTRICT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77215"/>
              <a:ext cx="638322" cy="6383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5715000" y="762000"/>
            <a:ext cx="3454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Pensacola Bay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1772483"/>
            <a:ext cx="3429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65% in Alabama; 35% in Florida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Four of Florida’s </a:t>
            </a:r>
            <a:r>
              <a:rPr lang="en-US" sz="2000" dirty="0" smtClean="0"/>
              <a:t>major rivers</a:t>
            </a:r>
            <a:endParaRPr lang="en-US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Five interconnected </a:t>
            </a:r>
            <a:r>
              <a:rPr lang="en-US" sz="2000" dirty="0" smtClean="0"/>
              <a:t>estuaries with </a:t>
            </a:r>
            <a:r>
              <a:rPr lang="en-US" sz="2000" dirty="0"/>
              <a:t>a combined </a:t>
            </a:r>
            <a:r>
              <a:rPr lang="en-US" sz="2000" dirty="0" smtClean="0"/>
              <a:t>surface </a:t>
            </a:r>
            <a:r>
              <a:rPr lang="en-US" sz="2000" dirty="0"/>
              <a:t>area of approximately 186 square miles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2010 watershed population estimated at over </a:t>
            </a:r>
            <a:r>
              <a:rPr lang="en-US" sz="2000" dirty="0" smtClean="0"/>
              <a:t>420,000 </a:t>
            </a:r>
            <a:r>
              <a:rPr lang="en-US" sz="2000" dirty="0"/>
              <a:t>in Florida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1" y="457200"/>
            <a:ext cx="8867922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 Specific </a:t>
              </a:r>
              <a:r>
                <a:rPr lang="en-US" altLang="en-US" sz="3600" b="1" dirty="0" smtClean="0">
                  <a:solidFill>
                    <a:srgbClr val="005392"/>
                  </a:solidFill>
                  <a:cs typeface="Arial" pitchFamily="34" charset="0"/>
                </a:rPr>
                <a:t>Objectives</a:t>
              </a:r>
              <a:endParaRPr lang="en-US" altLang="en-US" sz="3600" b="1" dirty="0">
                <a:solidFill>
                  <a:srgbClr val="005392"/>
                </a:solidFill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85800" y="1383536"/>
            <a:ext cx="74676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prstClr val="black"/>
                </a:solidFill>
              </a:rPr>
              <a:t>Conceptual Objectives (continued)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prstClr val="black"/>
                </a:solidFill>
              </a:rPr>
              <a:t>Cooperative estuarine </a:t>
            </a:r>
            <a:r>
              <a:rPr lang="en-US" sz="2300" dirty="0">
                <a:solidFill>
                  <a:prstClr val="black"/>
                </a:solidFill>
              </a:rPr>
              <a:t>habitat restoration </a:t>
            </a:r>
            <a:r>
              <a:rPr lang="en-US" sz="2300" dirty="0" smtClean="0">
                <a:solidFill>
                  <a:prstClr val="black"/>
                </a:solidFill>
              </a:rPr>
              <a:t>initiatives</a:t>
            </a:r>
            <a:endParaRPr lang="en-US" sz="23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prstClr val="black"/>
                </a:solidFill>
              </a:rPr>
              <a:t>Continued progress in urban bayou restoration: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prstClr val="black"/>
                </a:solidFill>
              </a:rPr>
              <a:t>Bayou Chico </a:t>
            </a:r>
            <a:r>
              <a:rPr lang="en-US" sz="2300" dirty="0" smtClean="0">
                <a:solidFill>
                  <a:prstClr val="black"/>
                </a:solidFill>
              </a:rPr>
              <a:t>BMAP</a:t>
            </a:r>
            <a:endParaRPr lang="en-US" sz="2300" dirty="0">
              <a:solidFill>
                <a:prstClr val="black"/>
              </a:solidFill>
            </a:endParaRP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prstClr val="black"/>
                </a:solidFill>
              </a:rPr>
              <a:t>Community-based restoration efforts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prstClr val="black"/>
                </a:solidFill>
              </a:rPr>
              <a:t>Urban stormwater retrofit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prstClr val="black"/>
                </a:solidFill>
              </a:rPr>
              <a:t>Headwater </a:t>
            </a:r>
            <a:r>
              <a:rPr lang="en-US" sz="2300" dirty="0" smtClean="0">
                <a:solidFill>
                  <a:prstClr val="black"/>
                </a:solidFill>
              </a:rPr>
              <a:t>stream and wetland restoration</a:t>
            </a:r>
            <a:endParaRPr lang="en-US" sz="2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7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718682"/>
              </p:ext>
            </p:extLst>
          </p:nvPr>
        </p:nvGraphicFramePr>
        <p:xfrm>
          <a:off x="442839" y="1219200"/>
          <a:ext cx="8243961" cy="4250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4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8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Project/Practice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Objectives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Lead Entities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2930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Urban Stormwater Retrofits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Water quality improvement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Flood protection</a:t>
                      </a:r>
                    </a:p>
                    <a:p>
                      <a:pPr marL="457200" marR="0" lvl="1" indent="0" algn="l" defTabSz="91427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200" i="1" kern="1200" dirty="0" smtClean="0">
                          <a:solidFill>
                            <a:srgbClr val="003258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Potential specific</a:t>
                      </a:r>
                      <a:r>
                        <a:rPr lang="en-US" sz="1200" i="1" kern="1200" baseline="0" dirty="0" smtClean="0">
                          <a:solidFill>
                            <a:srgbClr val="003258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project examples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en-US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4163" marR="0" lvl="1" indent="0" algn="l" defTabSz="91427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Hollice</a:t>
                      </a:r>
                      <a:r>
                        <a:rPr lang="en-US" sz="1200" i="1" kern="1200" baseline="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T. </a:t>
                      </a:r>
                      <a:r>
                        <a:rPr lang="en-US" sz="1200" i="1" kern="1200" baseline="0" dirty="0" smtClean="0">
                          <a:solidFill>
                            <a:srgbClr val="003258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Williams</a:t>
                      </a:r>
                      <a:r>
                        <a:rPr lang="en-US" sz="1200" i="1" kern="1200" baseline="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Park Multipurpose Retrofit</a:t>
                      </a:r>
                    </a:p>
                    <a:p>
                      <a:pPr marL="284163" marR="0" lvl="1" indent="0" algn="l" defTabSz="91427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</a:pPr>
                      <a:r>
                        <a:rPr lang="en-US" sz="1200" i="1" kern="1200" baseline="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Santa Rosa Sound Water Quality Improvement</a:t>
                      </a:r>
                    </a:p>
                    <a:p>
                      <a:pPr marL="284163" marR="0" lvl="1" indent="0" algn="l" defTabSz="91427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</a:pPr>
                      <a:r>
                        <a:rPr lang="en-US" sz="1200" i="1" kern="1200" baseline="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Navy Point Rain Gardens/Bioretention</a:t>
                      </a:r>
                    </a:p>
                    <a:p>
                      <a:pPr marL="284163" marR="0" lvl="1" indent="0" algn="l" defTabSz="91427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</a:pPr>
                      <a:r>
                        <a:rPr lang="en-US" sz="1200" i="1" kern="1200" baseline="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Lake Charlene/Bridle Trail Stormwater</a:t>
                      </a:r>
                    </a:p>
                    <a:p>
                      <a:pPr marL="284163" marR="0" lvl="1" indent="0" algn="l" defTabSz="91427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</a:pPr>
                      <a:r>
                        <a:rPr lang="en-US" sz="1200" i="1" kern="1200" baseline="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Forest Creek Apartment Complex</a:t>
                      </a:r>
                    </a:p>
                    <a:p>
                      <a:pPr marL="284163" marR="0" lvl="1" indent="0" algn="l" defTabSz="91427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</a:pPr>
                      <a:r>
                        <a:rPr lang="en-US" sz="1200" i="1" kern="1200" baseline="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Woodlands – UWF Scenic Hills</a:t>
                      </a:r>
                    </a:p>
                    <a:p>
                      <a:pPr marL="284163" marR="0" lvl="1" indent="0" algn="l" defTabSz="91427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</a:pPr>
                      <a:r>
                        <a:rPr lang="en-US" sz="1200" i="1" kern="1200" baseline="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Bayou Chico BMAP Stormwater Improvements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governments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0192844"/>
                  </a:ext>
                </a:extLst>
              </a:tr>
              <a:tr h="1278500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Monitoring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Program Development and Enhancement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Develop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targeted monitoring program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Identify trends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Support adaptive management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Building</a:t>
                      </a:r>
                      <a:r>
                        <a:rPr lang="en-US" sz="1200" i="1" kern="1200" baseline="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on efforts of Bream Fishermen’s Association, </a:t>
                      </a: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FDOH, FDEP, and others</a:t>
                      </a:r>
                      <a:endParaRPr lang="en-US" sz="1200" i="1" kern="1200" dirty="0">
                        <a:solidFill>
                          <a:srgbClr val="00005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 Program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Regional watershed initiatives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1" y="457200"/>
            <a:ext cx="8867922" cy="762000"/>
            <a:chOff x="76200" y="381000"/>
            <a:chExt cx="9070491" cy="762000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Projects and Management Practices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490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25597"/>
              </p:ext>
            </p:extLst>
          </p:nvPr>
        </p:nvGraphicFramePr>
        <p:xfrm>
          <a:off x="381000" y="1143000"/>
          <a:ext cx="8382000" cy="525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0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48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Project/Practice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Objectives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Lead Entities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6363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Agricultural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Best Management Practices</a:t>
                      </a:r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(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BMPs)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Water quality protection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Water use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efficiency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Building upon initiatives developing in other regions of the state.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Includes Pensacola and Perdido Rivers &amp; Bays Agricultural Water Quality and Conservation Cost Share Initiative – Florida Department of Agricultural and Consumer Services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FDACS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NRCS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Private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producers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NWFWMD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0192844"/>
                  </a:ext>
                </a:extLst>
              </a:tr>
              <a:tr h="1216522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Silviculture BMPs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Water quality protection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Habitat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protection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Building on Florida's Silviculture BMP program (FDACS); cooperative effort between public agencies and private landowners</a:t>
                      </a:r>
                      <a:endParaRPr lang="en-US" sz="1200" i="1" kern="1200" dirty="0">
                        <a:solidFill>
                          <a:srgbClr val="00005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FDACS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Private landowners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Public landowners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0779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Basinwide Sedimentation Abatement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Watershed assessment of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impacts from unpaved roads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and other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erosion sites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Prioritize sites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Support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implementation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Unpaved road/stream crossing sites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Shoal River Headwaters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Julian Mill Creek Restoration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Borrow pits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governments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 Program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1" y="457200"/>
            <a:ext cx="8867922" cy="762000"/>
            <a:chOff x="76200" y="381000"/>
            <a:chExt cx="9070491" cy="762000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Projects and Management Practices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65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1459"/>
              </p:ext>
            </p:extLst>
          </p:nvPr>
        </p:nvGraphicFramePr>
        <p:xfrm>
          <a:off x="381000" y="1238250"/>
          <a:ext cx="8243961" cy="5081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0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6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Project/Practice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Objectives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Lead Entities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2596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Hydrologic Restoration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Restoration of natural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wetland, floodplain, and estuarine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hydrology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Stream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channel restoration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Enhance resiliency through biodiversity and natural adaptation enhancement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Jones Swamp Basin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Jackson Branch Headwaters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Carpenter Creek/Bayou Texar Restoration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State and federal resource agencies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governments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 Program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2220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Wetland Restoration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Restore wetland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functions:  fish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and wildlife habitat, floodwater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storage,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discharge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regulation,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water quality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protection,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aquifer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recharge, and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more</a:t>
                      </a:r>
                    </a:p>
                    <a:p>
                      <a:pPr marL="285750" marR="0" indent="-28575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Enhance resiliency through biodiversity and natural adaptation enhancement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Jones Swamp Basin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Woodlands – UWF Scenic Hills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Navy Point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Littoral wetlands and ecotonal areas</a:t>
                      </a:r>
                      <a:endParaRPr lang="en-US" sz="1200" i="1" kern="1200" dirty="0">
                        <a:solidFill>
                          <a:srgbClr val="00005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governments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 Program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State and federal resource agencies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1" y="457200"/>
            <a:ext cx="8867922" cy="762000"/>
            <a:chOff x="76200" y="381000"/>
            <a:chExt cx="9070491" cy="762000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Projects and Management Practices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54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57956"/>
              </p:ext>
            </p:extLst>
          </p:nvPr>
        </p:nvGraphicFramePr>
        <p:xfrm>
          <a:off x="381000" y="1238250"/>
          <a:ext cx="8243961" cy="4795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0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Project/Practice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Objectives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Lead Entities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Subbasin Plans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Comprehensive restoration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plans for targeted basins (e.g., urban bayous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Carpenter Creek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Jones Swamp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Jones Swamp/Bayou Chico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More</a:t>
                      </a:r>
                      <a:endParaRPr lang="en-US" sz="1200" i="1" kern="1200" dirty="0">
                        <a:solidFill>
                          <a:srgbClr val="00005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governments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 Program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Seagrass Restoration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Targeted restoration in areas where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water quality and other supporting site conditions have been achieved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 Program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Florida FWRI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governments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In-Estuarine Restoration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Benthic habitat restoration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Oyster reef establishment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Evaluation of alternative systems:  aeration systems, pumped flushing systems, oyster habitat for water quality improvement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Bayou Chico sediment removal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East Bay Oyster Habitat Restoration Project</a:t>
                      </a:r>
                      <a:endParaRPr lang="en-US" sz="1200" i="1" kern="1200" dirty="0">
                        <a:solidFill>
                          <a:srgbClr val="00005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 Program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TNC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Escambia County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City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Pensacola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Florida FWRI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Bayou Chico Association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1" y="457200"/>
            <a:ext cx="8867922" cy="762000"/>
            <a:chOff x="76200" y="381000"/>
            <a:chExt cx="9070491" cy="762000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Projects and Management Practices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6419"/>
              </p:ext>
            </p:extLst>
          </p:nvPr>
        </p:nvGraphicFramePr>
        <p:xfrm>
          <a:off x="380999" y="1219201"/>
          <a:ext cx="8243961" cy="5056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7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3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effectLst/>
                        </a:rPr>
                        <a:t>Project/Practice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effectLst/>
                        </a:rPr>
                        <a:t>Objectives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>
                          <a:effectLst/>
                        </a:rPr>
                        <a:t>Lead Entities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921">
                <a:tc>
                  <a:txBody>
                    <a:bodyPr/>
                    <a:lstStyle/>
                    <a:p>
                      <a:pPr marL="117475" marR="0" lvl="1" indent="0" algn="l" defTabSz="9142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Water 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Reclama-tion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and Reuse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Protect water quality through improved treatment and reduced discharges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Water conservation/demand management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Conserve potable </a:t>
                      </a:r>
                      <a:r>
                        <a:rPr lang="en-US" sz="1200" i="1" kern="1200" dirty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water </a:t>
                      </a: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sources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Includes initiatives for Santa Rosa Sound and the Blackwater River basin, among others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Utilities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governments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1958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OSTDS to Central Sewer Connections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Connect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areas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served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by OSTDS to central sewer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systems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WWTF/WRF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Improvements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2575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Includes initiatives for Santa Rosa Sound and the Blackwater River basin, among others</a:t>
                      </a:r>
                    </a:p>
                    <a:p>
                      <a:pPr marL="282575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Santa Rosa Sound Water Quality Improvement Program</a:t>
                      </a:r>
                    </a:p>
                    <a:p>
                      <a:pPr marL="282575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513013" algn="l"/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Shoal</a:t>
                      </a:r>
                      <a:r>
                        <a:rPr lang="en-US" sz="1200" i="1" kern="1200" baseline="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River Headwaters</a:t>
                      </a: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	Bayou Grande Basin</a:t>
                      </a:r>
                    </a:p>
                    <a:p>
                      <a:pPr marL="282575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513013" algn="l"/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Bayou Chico BMAP Area	More</a:t>
                      </a:r>
                      <a:endParaRPr lang="en-US" sz="1600" kern="1200" dirty="0">
                        <a:solidFill>
                          <a:srgbClr val="00005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Utilities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governments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FDOH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FDEP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0039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Advanced Technology OSTDS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 affordable, new technology passive OSTDS in areas where connection to central sewer is not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cost-effective</a:t>
                      </a:r>
                    </a:p>
                    <a:p>
                      <a:pPr marL="284163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Build upon and adapt efforts underway in other regions</a:t>
                      </a:r>
                      <a:endParaRPr lang="en-US" sz="1200" i="1" kern="1200" dirty="0">
                        <a:solidFill>
                          <a:srgbClr val="00005A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Utilities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governments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1" y="457200"/>
            <a:ext cx="8867922" cy="762000"/>
            <a:chOff x="76200" y="381000"/>
            <a:chExt cx="9070491" cy="762000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Projects and Management Practices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69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10679"/>
              </p:ext>
            </p:extLst>
          </p:nvPr>
        </p:nvGraphicFramePr>
        <p:xfrm>
          <a:off x="381000" y="1219201"/>
          <a:ext cx="8243961" cy="4551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0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6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effectLst/>
                        </a:rPr>
                        <a:t>Project/Practice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effectLst/>
                        </a:rPr>
                        <a:t>Objectives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effectLst/>
                        </a:rPr>
                        <a:t>Lead Entities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509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Riparian Buffer Zones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Water quality protection</a:t>
                      </a:r>
                      <a:b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Shoreline Stability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Habitat</a:t>
                      </a:r>
                    </a:p>
                    <a:p>
                      <a:pPr marL="285750" marR="0" indent="-28575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Enhance resiliency through biodiversity and natural adaptation enhancement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Private landowners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governments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Program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7879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Living Shorelines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Shoreline habitat restoration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Implementation of alternative method of shoreline protection that enriches littoral and aquatic habitat and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productivity</a:t>
                      </a:r>
                    </a:p>
                    <a:p>
                      <a:pPr marL="285750" marR="0" indent="-28575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Enhance resiliency through biodiversity and natural adaptation enhancement</a:t>
                      </a:r>
                    </a:p>
                    <a:p>
                      <a:pPr marL="282575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NAS, White Island, and Escambia County Living Shoreline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 Program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State and federal resource agencies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governments</a:t>
                      </a:r>
                    </a:p>
                  </a:txBody>
                  <a:tcPr marL="68580" marR="68580" marT="0" marB="0"/>
                </a:tc>
              </a:tr>
              <a:tr h="909162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Interstate Coordination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Coordination of priority watershed management efforts across state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 program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6201" y="457200"/>
            <a:ext cx="8915400" cy="762000"/>
            <a:chOff x="76200" y="381000"/>
            <a:chExt cx="9070491" cy="762000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Projects and Management Practices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6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89434"/>
              </p:ext>
            </p:extLst>
          </p:nvPr>
        </p:nvGraphicFramePr>
        <p:xfrm>
          <a:off x="381000" y="1376566"/>
          <a:ext cx="8243961" cy="4424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0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1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effectLst/>
                        </a:rPr>
                        <a:t>Project/Practice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effectLst/>
                        </a:rPr>
                        <a:t>Objectives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effectLst/>
                        </a:rPr>
                        <a:t>Lead Entities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2914">
                <a:tc>
                  <a:txBody>
                    <a:bodyPr/>
                    <a:lstStyle/>
                    <a:p>
                      <a:pPr marL="0" marR="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Landscape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Scale Headwaters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and Longleaf Pine Ecosystem Protection and Restoration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Achieve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perpetual working forest conservation easements</a:t>
                      </a:r>
                    </a:p>
                    <a:p>
                      <a:pPr marL="285750" marR="0" indent="-285750" algn="l" defTabSz="91427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Restore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historic longleaf pine ecosystem on approximately 205,000 acres (100,000 in Florida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282575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Coastal Headwaters Longleaf Forest</a:t>
                      </a:r>
                    </a:p>
                    <a:p>
                      <a:pPr marL="282575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Related GCPEP proposal through TNC Community Watershed Plan</a:t>
                      </a:r>
                      <a:endParaRPr lang="en-US" sz="1600" kern="1200" baseline="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462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The Conservation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Fund</a:t>
                      </a:r>
                    </a:p>
                    <a:p>
                      <a:pPr marL="285750" marR="0" indent="-17462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Gulf Coastal Plain Ecosystem Partnership</a:t>
                      </a:r>
                    </a:p>
                    <a:p>
                      <a:pPr marL="285750" marR="0" indent="-17462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FDACS</a:t>
                      </a:r>
                    </a:p>
                    <a:p>
                      <a:pPr marL="285750" marR="0" indent="-17462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Private landowners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7674">
                <a:tc>
                  <a:txBody>
                    <a:bodyPr/>
                    <a:lstStyle/>
                    <a:p>
                      <a:pPr marL="0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Evaluation and Planning for Strategic Land Acquisition and Conservation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Water resource protection for water quality, floodplain, and aquatic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wetland habitat protection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Multiple specific projects proposed through Community-based Watershed Plans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marR="0" indent="-17462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governments</a:t>
                      </a:r>
                    </a:p>
                    <a:p>
                      <a:pPr marL="285750" marR="0" indent="-17462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Private non-profit initiatives</a:t>
                      </a:r>
                    </a:p>
                    <a:p>
                      <a:pPr marL="285750" marR="0" indent="-17462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 Program</a:t>
                      </a:r>
                    </a:p>
                    <a:p>
                      <a:pPr marL="285750" marR="0" indent="-17462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FDEP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6201" y="457200"/>
            <a:ext cx="8915400" cy="762000"/>
            <a:chOff x="76200" y="381000"/>
            <a:chExt cx="9070491" cy="762000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Projects and Management Practices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55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05050"/>
              </p:ext>
            </p:extLst>
          </p:nvPr>
        </p:nvGraphicFramePr>
        <p:xfrm>
          <a:off x="381000" y="1219200"/>
          <a:ext cx="8243961" cy="297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0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effectLst/>
                        </a:rPr>
                        <a:t>Project/Practice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effectLst/>
                        </a:rPr>
                        <a:t>Objectives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800" dirty="0">
                          <a:effectLst/>
                        </a:rPr>
                        <a:t>Lead Entities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0975"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Watershed Stewardship Initiatives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117475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Build citizen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engagement opportunity and capacity, including: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marL="285750" marR="0" indent="-16827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Citizen science</a:t>
                      </a:r>
                    </a:p>
                    <a:p>
                      <a:pPr marL="285750" marR="0" indent="-16827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Monitoring</a:t>
                      </a:r>
                    </a:p>
                    <a:p>
                      <a:pPr marL="285750" marR="0" indent="-16827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Training and outreach</a:t>
                      </a:r>
                    </a:p>
                    <a:p>
                      <a:pPr marL="285750" marR="0" indent="-16827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Habitat enhancement; oyster gardening</a:t>
                      </a:r>
                    </a:p>
                    <a:p>
                      <a:pPr marL="285750" marR="0" indent="-16827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Cost-share assistance to landowners to convert  hardened to living shorelines</a:t>
                      </a:r>
                    </a:p>
                    <a:p>
                      <a:pPr marL="285750" marR="0" indent="-168275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Urban and Marina BMPs</a:t>
                      </a:r>
                    </a:p>
                    <a:p>
                      <a:pPr marL="282575" marR="0" lvl="1" indent="0" algn="l" defTabSz="9142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571500" algn="l"/>
                          <a:tab pos="4114800" algn="l"/>
                        </a:tabLst>
                        <a:defRPr/>
                      </a:pPr>
                      <a:r>
                        <a:rPr lang="en-US" sz="1200" i="1" kern="1200" dirty="0" smtClean="0">
                          <a:solidFill>
                            <a:srgbClr val="00005A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Offer Your Shell to Enhance Restoration (OYSTER)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Estuary Program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IFAS Extension/Sea Grant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Local Governments</a:t>
                      </a:r>
                    </a:p>
                    <a:p>
                      <a:pPr marL="285750" marR="0" indent="-17145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0" algn="l"/>
                          <a:tab pos="4114800" algn="l"/>
                        </a:tabLst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14300" marR="0" indent="0" algn="l" defTabSz="91427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571500" algn="l"/>
                          <a:tab pos="4114800" algn="l"/>
                        </a:tabLs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Proposed through Community-Based Watershed Plans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6201" y="457200"/>
            <a:ext cx="8915400" cy="762000"/>
            <a:chOff x="76200" y="381000"/>
            <a:chExt cx="9070491" cy="762000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Projects and Management Practices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959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6675" y="6479160"/>
            <a:ext cx="2133600" cy="365125"/>
          </a:xfrm>
        </p:spPr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" y="457200"/>
            <a:ext cx="9070491" cy="762000"/>
            <a:chOff x="76200" y="381000"/>
            <a:chExt cx="9070491" cy="762000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Criteria for Project Planning and Evaluation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0" y="1143000"/>
            <a:ext cx="89441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Infrastructure projects (stormwater and wastewater)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Projects should have responsible parties that will implement, own, operate, and maintain the facilities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Responsible parties should have dedicated funding source for operation and maintenance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Restoration and habitat enhancement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Completed project should be naturally self-sustaining; not requiring frequent human intervention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Restoration </a:t>
            </a:r>
            <a:r>
              <a:rPr lang="en-US" sz="2400" dirty="0"/>
              <a:t>should reflect ecosystems or habitats that are naturally supported in the watershed and physical </a:t>
            </a:r>
            <a:r>
              <a:rPr lang="en-US" sz="2400" dirty="0" smtClean="0"/>
              <a:t>environment </a:t>
            </a:r>
            <a:endParaRPr lang="en-US" sz="2400" dirty="0"/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Completed restoration sites should be adaptable to natural change and variability – short-term and long-term</a:t>
            </a:r>
          </a:p>
        </p:txBody>
      </p:sp>
    </p:spTree>
    <p:extLst>
      <p:ext uri="{BB962C8B-B14F-4D97-AF65-F5344CB8AC3E}">
        <p14:creationId xmlns:p14="http://schemas.microsoft.com/office/powerpoint/2010/main" val="29436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971800"/>
            <a:ext cx="2524125" cy="167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74" y="0"/>
            <a:ext cx="9168427" cy="715537"/>
            <a:chOff x="974" y="0"/>
            <a:chExt cx="9168427" cy="715537"/>
          </a:xfrm>
        </p:grpSpPr>
        <p:sp>
          <p:nvSpPr>
            <p:cNvPr id="11" name="TextBox 10"/>
            <p:cNvSpPr txBox="1"/>
            <p:nvPr/>
          </p:nvSpPr>
          <p:spPr>
            <a:xfrm>
              <a:off x="974" y="0"/>
              <a:ext cx="9168427" cy="36931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lIns="91427" tIns="45713" rIns="91427" bIns="45713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NORTHWEST FLORIDA WATER MANAGEMENT DISTRICT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77215"/>
              <a:ext cx="638322" cy="6383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76201" y="457200"/>
            <a:ext cx="8915400" cy="762000"/>
            <a:chOff x="76200" y="381000"/>
            <a:chExt cx="9070491" cy="762000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Pensacola Bay System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143000"/>
            <a:ext cx="2505075" cy="167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r="23233"/>
          <a:stretch/>
        </p:blipFill>
        <p:spPr>
          <a:xfrm>
            <a:off x="3007462" y="1143000"/>
            <a:ext cx="5775416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96482"/>
            <a:ext cx="2524125" cy="168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04128"/>
              </p:ext>
            </p:extLst>
          </p:nvPr>
        </p:nvGraphicFramePr>
        <p:xfrm>
          <a:off x="232110" y="1531317"/>
          <a:ext cx="8750808" cy="3878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25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26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27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28"/>
                    </a:ext>
                  </a:extLst>
                </a:gridCol>
                <a:gridCol w="301752">
                  <a:extLst>
                    <a:ext uri="{9D8B030D-6E8A-4147-A177-3AD203B41FA5}">
                      <a16:colId xmlns="" xmlns:a16="http://schemas.microsoft.com/office/drawing/2014/main" val="20029"/>
                    </a:ext>
                  </a:extLst>
                </a:gridCol>
              </a:tblGrid>
              <a:tr h="302463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a:rPr>
                        <a:t>2015</a:t>
                      </a:r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a:rPr>
                        <a:t>2016</a:t>
                      </a:r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a:rPr>
                        <a:t>2017</a:t>
                      </a:r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23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47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447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9005798"/>
                  </a:ext>
                </a:extLst>
              </a:tr>
              <a:tr h="49447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4649815"/>
                  </a:ext>
                </a:extLst>
              </a:tr>
              <a:tr h="49447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0323631"/>
                  </a:ext>
                </a:extLst>
              </a:tr>
              <a:tr h="26359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0036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52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40825" marB="40825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5314" marR="65314" marT="40825" marB="4082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6200" y="533400"/>
            <a:ext cx="9070491" cy="762000"/>
            <a:chOff x="76200" y="457200"/>
            <a:chExt cx="9070491" cy="762000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76200" y="4572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SWIM Plan Updates – Schedule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55091" y="9906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838201" y="2945804"/>
          <a:ext cx="4495799" cy="790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/>
          <p:cNvGraphicFramePr/>
          <p:nvPr>
            <p:extLst/>
          </p:nvPr>
        </p:nvGraphicFramePr>
        <p:xfrm>
          <a:off x="4724400" y="3442097"/>
          <a:ext cx="3048000" cy="68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Diagram 17"/>
          <p:cNvGraphicFramePr/>
          <p:nvPr>
            <p:extLst/>
          </p:nvPr>
        </p:nvGraphicFramePr>
        <p:xfrm>
          <a:off x="4724400" y="3966430"/>
          <a:ext cx="2652635" cy="70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9" name="Diagram 18"/>
          <p:cNvGraphicFramePr/>
          <p:nvPr>
            <p:extLst/>
          </p:nvPr>
        </p:nvGraphicFramePr>
        <p:xfrm>
          <a:off x="7377035" y="3966430"/>
          <a:ext cx="1222674" cy="68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0" name="Diagram 19"/>
          <p:cNvGraphicFramePr/>
          <p:nvPr>
            <p:extLst/>
          </p:nvPr>
        </p:nvGraphicFramePr>
        <p:xfrm>
          <a:off x="838201" y="2152600"/>
          <a:ext cx="7852074" cy="79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4" name="Diagram 23"/>
          <p:cNvGraphicFramePr/>
          <p:nvPr>
            <p:extLst/>
          </p:nvPr>
        </p:nvGraphicFramePr>
        <p:xfrm>
          <a:off x="2286000" y="4579317"/>
          <a:ext cx="1219200" cy="68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5" name="Diagram 24"/>
          <p:cNvGraphicFramePr/>
          <p:nvPr>
            <p:extLst/>
          </p:nvPr>
        </p:nvGraphicFramePr>
        <p:xfrm>
          <a:off x="4830205" y="4579317"/>
          <a:ext cx="2652635" cy="68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314658"/>
            <a:ext cx="2133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74" y="457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1" tIns="36571" rIns="36571" bIns="36571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Thank you!</a:t>
            </a:r>
            <a:endParaRPr lang="en-US" altLang="en-US" sz="4800" b="1" dirty="0">
              <a:solidFill>
                <a:srgbClr val="0032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875" y="1447800"/>
            <a:ext cx="80010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Pensacola Bay System Watershed </a:t>
            </a:r>
            <a:r>
              <a:rPr lang="en-US" sz="2400" b="1" dirty="0"/>
              <a:t>Resource Characterization: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4"/>
              </a:rPr>
              <a:t>http://www.nwfwater.com/Water-Resources/SWIM/SWIM-Plan-Updates</a:t>
            </a:r>
            <a:r>
              <a:rPr lang="en-US" sz="2000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Please provide comments, recommendations, and questions to:  </a:t>
            </a:r>
            <a:r>
              <a:rPr lang="en-US" sz="2000" dirty="0">
                <a:hlinkClick r:id="rId5"/>
              </a:rPr>
              <a:t>SWIM@nwfwater.com</a:t>
            </a:r>
            <a:r>
              <a:rPr lang="en-US" sz="2000" dirty="0"/>
              <a:t> </a:t>
            </a:r>
          </a:p>
          <a:p>
            <a:endParaRPr lang="en-US" sz="2000" b="1" dirty="0"/>
          </a:p>
          <a:p>
            <a:r>
              <a:rPr lang="en-US" sz="2000" b="1" dirty="0"/>
              <a:t>Comments requested by </a:t>
            </a:r>
            <a:r>
              <a:rPr lang="en-US" sz="2000" b="1" u="sng" dirty="0">
                <a:solidFill>
                  <a:srgbClr val="0032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10, 2017</a:t>
            </a:r>
            <a:endParaRPr lang="en-US" sz="2000" u="sng" dirty="0">
              <a:solidFill>
                <a:srgbClr val="0032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267200"/>
            <a:ext cx="6019800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For more information: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003258"/>
                </a:solidFill>
                <a:cs typeface="Times New Roman" panose="02020603050405020304" pitchFamily="18" charset="0"/>
              </a:rPr>
              <a:t>Paul Thorpe</a:t>
            </a:r>
          </a:p>
          <a:p>
            <a:pPr algn="ctr"/>
            <a:r>
              <a:rPr lang="en-US" dirty="0">
                <a:cs typeface="Times New Roman" panose="02020603050405020304" pitchFamily="18" charset="0"/>
              </a:rPr>
              <a:t>Chief, Bureau of Environmental and Resource Planning</a:t>
            </a:r>
          </a:p>
          <a:p>
            <a:pPr algn="ctr"/>
            <a:r>
              <a:rPr lang="en-US" dirty="0">
                <a:cs typeface="Times New Roman" panose="02020603050405020304" pitchFamily="18" charset="0"/>
              </a:rPr>
              <a:t>Northwest Florida Water Management District</a:t>
            </a:r>
          </a:p>
          <a:p>
            <a:pPr algn="ctr"/>
            <a:r>
              <a:rPr lang="en-US" dirty="0">
                <a:cs typeface="Times New Roman" panose="02020603050405020304" pitchFamily="18" charset="0"/>
              </a:rPr>
              <a:t>(850) 539-5999</a:t>
            </a:r>
          </a:p>
          <a:p>
            <a:pPr algn="ctr"/>
            <a:r>
              <a:rPr lang="en-US" dirty="0">
                <a:solidFill>
                  <a:srgbClr val="2FFF74"/>
                </a:solidFill>
                <a:cs typeface="Times New Roman" panose="02020603050405020304" pitchFamily="18" charset="0"/>
                <a:hlinkClick r:id="rId6"/>
              </a:rPr>
              <a:t>Paul.Thorpe@nwfwater.com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4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314325"/>
            <a:ext cx="9178926" cy="65532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74" y="0"/>
            <a:ext cx="9168427" cy="715537"/>
            <a:chOff x="974" y="0"/>
            <a:chExt cx="9168427" cy="715537"/>
          </a:xfrm>
        </p:grpSpPr>
        <p:sp>
          <p:nvSpPr>
            <p:cNvPr id="11" name="TextBox 10"/>
            <p:cNvSpPr txBox="1"/>
            <p:nvPr/>
          </p:nvSpPr>
          <p:spPr>
            <a:xfrm>
              <a:off x="974" y="0"/>
              <a:ext cx="9168427" cy="36931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lIns="91427" tIns="45713" rIns="91427" bIns="45713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NORTHWEST FLORIDA WATER MANAGEMENT DISTRICT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77215"/>
              <a:ext cx="638322" cy="6383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74" y="0"/>
            <a:ext cx="9168427" cy="715537"/>
            <a:chOff x="974" y="0"/>
            <a:chExt cx="9168427" cy="715537"/>
          </a:xfrm>
        </p:grpSpPr>
        <p:sp>
          <p:nvSpPr>
            <p:cNvPr id="11" name="TextBox 10"/>
            <p:cNvSpPr txBox="1"/>
            <p:nvPr/>
          </p:nvSpPr>
          <p:spPr>
            <a:xfrm>
              <a:off x="974" y="0"/>
              <a:ext cx="9168427" cy="36931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lIns="91427" tIns="45713" rIns="91427" bIns="45713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NORTHWEST FLORIDA WATER MANAGEMENT DISTRICT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77215"/>
              <a:ext cx="638322" cy="6383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55090" y="1219200"/>
            <a:ext cx="878903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 Escambia, Blackwater, Yellow, and Shoal rivers have a combined annual average discharge into the bay of approximately 8,700 cubic feet per second (5,663 million gallons per day)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Roughly 3,900 acres of seagrass (2010), over 70% within Santa Rosa Sound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Over 500,000 acres of public conservation lands within the watershed, including Gulf Island National Seashore; Escambia River, Yellow River, Blackwater River, and Garcon Point water management </a:t>
            </a:r>
            <a:r>
              <a:rPr lang="en-US" sz="2200" dirty="0" smtClean="0"/>
              <a:t>areas; </a:t>
            </a:r>
            <a:r>
              <a:rPr lang="en-US" sz="2200" dirty="0"/>
              <a:t>Blackwater River State Forest; Fort Pickens State </a:t>
            </a:r>
            <a:r>
              <a:rPr lang="en-US" sz="2200" dirty="0" smtClean="0"/>
              <a:t>Park; </a:t>
            </a:r>
            <a:r>
              <a:rPr lang="en-US" sz="2200" dirty="0"/>
              <a:t>and Escambia County’s Jones Swamp Preserve and Greenway. Significant Department of Defense lands and two private mitigation banks are also managed to protect and restore natural resources.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Important coastal barrier, including Santa Rosa Island and Gulf Islands National Seashore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1" y="457200"/>
            <a:ext cx="8915400" cy="762000"/>
            <a:chOff x="76200" y="381000"/>
            <a:chExt cx="9070491" cy="762000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Pensacola Bay System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74" y="0"/>
            <a:ext cx="9168427" cy="715537"/>
            <a:chOff x="974" y="0"/>
            <a:chExt cx="9168427" cy="715537"/>
          </a:xfrm>
        </p:grpSpPr>
        <p:sp>
          <p:nvSpPr>
            <p:cNvPr id="11" name="TextBox 10"/>
            <p:cNvSpPr txBox="1"/>
            <p:nvPr/>
          </p:nvSpPr>
          <p:spPr>
            <a:xfrm>
              <a:off x="974" y="0"/>
              <a:ext cx="9168427" cy="36931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lIns="91427" tIns="45713" rIns="91427" bIns="45713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NORTHWEST FLORIDA WATER MANAGEMENT DISTRICT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800" y="77215"/>
              <a:ext cx="638322" cy="6383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76201" y="457200"/>
            <a:ext cx="8867922" cy="762000"/>
            <a:chOff x="76200" y="381000"/>
            <a:chExt cx="9070491" cy="762000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</a:t>
              </a: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Challenges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2" y="3961882"/>
            <a:ext cx="3947658" cy="265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53256"/>
            <a:ext cx="3804954" cy="267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5204" r="4304" b="15143"/>
          <a:stretch/>
        </p:blipFill>
        <p:spPr>
          <a:xfrm>
            <a:off x="609600" y="1143000"/>
            <a:ext cx="3814482" cy="267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22" y="1143000"/>
            <a:ext cx="3957778" cy="267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0" y="457200"/>
            <a:ext cx="9070491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 Challenges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55091" y="1143000"/>
            <a:ext cx="83031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Water quality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Verified impairments for bacteria, nutrients and dissolved oxygen affecting Escambia Bay, Pensacola Bay, Santa Rosa Sound, the Yellow River basin, and bayous Chico and </a:t>
            </a:r>
            <a:r>
              <a:rPr lang="en-US" sz="2600" dirty="0" smtClean="0"/>
              <a:t>Grande</a:t>
            </a:r>
            <a:endParaRPr lang="en-US" sz="2600" dirty="0"/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Over 44,000 septic systems identified within the Florida portion of the watershed in 2012 (FDOH permit data)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Estimated loss of seagrasses since 1960 ~ 5,000 acres, including most of the submerged vegetation in Pensacola, Escambia, and East bays</a:t>
            </a:r>
          </a:p>
        </p:txBody>
      </p:sp>
    </p:spTree>
    <p:extLst>
      <p:ext uri="{BB962C8B-B14F-4D97-AF65-F5344CB8AC3E}">
        <p14:creationId xmlns:p14="http://schemas.microsoft.com/office/powerpoint/2010/main" val="21799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0" y="457200"/>
            <a:ext cx="9070491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 Challenges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1066800"/>
            <a:ext cx="77723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Established Total Maximum Daily Loads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40889"/>
              </p:ext>
            </p:extLst>
          </p:nvPr>
        </p:nvGraphicFramePr>
        <p:xfrm>
          <a:off x="609600" y="1676400"/>
          <a:ext cx="7620000" cy="36957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62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Fecal Coliform</a:t>
                      </a:r>
                      <a:endParaRPr lang="en-US" sz="1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Nutrients</a:t>
                      </a:r>
                      <a:endParaRPr lang="en-US" sz="1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Dissolved Oxygen</a:t>
                      </a:r>
                      <a:endParaRPr lang="en-US" sz="1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Bayou Chico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North Escambia Bay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Judges Bayou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Jones Creek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Judges Bayou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Jackson Creek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Bayou Chico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Bayou Chico Beach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Bayou Chico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Sanders Beach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Escambia River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Texar Bayou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Carpenter Creek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Blackwater River (Tidal)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Yellow River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</a:rPr>
                        <a:t>Turkey Creek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62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31845" algn="l"/>
                        </a:tabLst>
                      </a:pPr>
                      <a:r>
                        <a:rPr lang="en-US" sz="1500" b="0" dirty="0">
                          <a:effectLst/>
                        </a:rPr>
                        <a:t>East Bay River (Marine Portion)</a:t>
                      </a: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31845" algn="l"/>
                        </a:tabLs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31845" algn="l"/>
                        </a:tabLst>
                      </a:pPr>
                      <a:endParaRPr lang="en-US" sz="15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7889" marR="67889" marT="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1" y="5493603"/>
            <a:ext cx="777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Plus an additional 80 watershed segments with TMDLs established for Mercury</a:t>
            </a:r>
          </a:p>
        </p:txBody>
      </p:sp>
    </p:spTree>
    <p:extLst>
      <p:ext uri="{BB962C8B-B14F-4D97-AF65-F5344CB8AC3E}">
        <p14:creationId xmlns:p14="http://schemas.microsoft.com/office/powerpoint/2010/main" val="10335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F40C-D5F0-4A96-94F9-2043857CA1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" y="0"/>
            <a:ext cx="9168427" cy="369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lIns="91427" tIns="45713" rIns="91427" bIns="4571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ln w="12700">
                  <a:noFill/>
                  <a:prstDash val="solid"/>
                </a:ln>
                <a:solidFill>
                  <a:prstClr val="white"/>
                </a:solidFill>
              </a:rPr>
              <a:t>NORTHWEST FLORIDA WATER MANAGEMENT DISTRICT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7215"/>
            <a:ext cx="638322" cy="638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6201" y="457200"/>
            <a:ext cx="8915400" cy="762000"/>
            <a:chOff x="76200" y="381000"/>
            <a:chExt cx="9070491" cy="762000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76200" y="381000"/>
              <a:ext cx="9067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 dirty="0">
                  <a:solidFill>
                    <a:srgbClr val="0070C0"/>
                  </a:solidFill>
                  <a:cs typeface="Arial" pitchFamily="34" charset="0"/>
                </a:rPr>
                <a:t>  </a:t>
              </a:r>
              <a:r>
                <a:rPr lang="en-US" altLang="en-US" sz="3600" b="1" dirty="0">
                  <a:solidFill>
                    <a:srgbClr val="005392"/>
                  </a:solidFill>
                  <a:cs typeface="Arial" pitchFamily="34" charset="0"/>
                </a:rPr>
                <a:t>Watershed Challenges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55091" y="914400"/>
              <a:ext cx="8991600" cy="0"/>
            </a:xfrm>
            <a:prstGeom prst="line">
              <a:avLst/>
            </a:prstGeom>
            <a:ln w="19050">
              <a:solidFill>
                <a:srgbClr val="4D616B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57200" y="990600"/>
            <a:ext cx="77723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Non-Mercury </a:t>
            </a:r>
            <a:r>
              <a:rPr lang="en-US" sz="2600" dirty="0" smtClean="0"/>
              <a:t>Impairments</a:t>
            </a:r>
            <a:endParaRPr lang="en-US" sz="2600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10" y="1452213"/>
            <a:ext cx="8174990" cy="4904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4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0 2 2012 PPT Template - Interi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2660</Words>
  <Application>Microsoft Office PowerPoint</Application>
  <PresentationFormat>On-screen Show (4:3)</PresentationFormat>
  <Paragraphs>537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1_10 2 2012 PPT Template - Interim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Thorpe</dc:creator>
  <cp:lastModifiedBy>Allyson Williams</cp:lastModifiedBy>
  <cp:revision>174</cp:revision>
  <cp:lastPrinted>2016-12-01T20:01:36Z</cp:lastPrinted>
  <dcterms:created xsi:type="dcterms:W3CDTF">2006-08-16T00:00:00Z</dcterms:created>
  <dcterms:modified xsi:type="dcterms:W3CDTF">2017-01-13T18:55:17Z</dcterms:modified>
</cp:coreProperties>
</file>