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36"/>
  </p:notesMasterIdLst>
  <p:handoutMasterIdLst>
    <p:handoutMasterId r:id="rId37"/>
  </p:handoutMasterIdLst>
  <p:sldIdLst>
    <p:sldId id="258" r:id="rId5"/>
    <p:sldId id="318" r:id="rId6"/>
    <p:sldId id="319" r:id="rId7"/>
    <p:sldId id="320" r:id="rId8"/>
    <p:sldId id="321" r:id="rId9"/>
    <p:sldId id="354" r:id="rId10"/>
    <p:sldId id="314" r:id="rId11"/>
    <p:sldId id="322" r:id="rId12"/>
    <p:sldId id="256" r:id="rId13"/>
    <p:sldId id="317" r:id="rId14"/>
    <p:sldId id="297" r:id="rId15"/>
    <p:sldId id="299" r:id="rId16"/>
    <p:sldId id="315" r:id="rId17"/>
    <p:sldId id="301" r:id="rId18"/>
    <p:sldId id="304" r:id="rId19"/>
    <p:sldId id="302" r:id="rId20"/>
    <p:sldId id="305" r:id="rId21"/>
    <p:sldId id="306" r:id="rId22"/>
    <p:sldId id="313" r:id="rId23"/>
    <p:sldId id="334" r:id="rId24"/>
    <p:sldId id="346" r:id="rId25"/>
    <p:sldId id="347" r:id="rId26"/>
    <p:sldId id="348" r:id="rId27"/>
    <p:sldId id="349" r:id="rId28"/>
    <p:sldId id="350" r:id="rId29"/>
    <p:sldId id="351" r:id="rId30"/>
    <p:sldId id="352" r:id="rId31"/>
    <p:sldId id="353" r:id="rId32"/>
    <p:sldId id="345" r:id="rId33"/>
    <p:sldId id="355" r:id="rId34"/>
    <p:sldId id="27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2"/>
    <a:srgbClr val="00EA9D"/>
    <a:srgbClr val="00D08B"/>
    <a:srgbClr val="003258"/>
    <a:srgbClr val="002846"/>
    <a:srgbClr val="001A2D"/>
    <a:srgbClr val="00EA4E"/>
    <a:srgbClr val="2FFF74"/>
    <a:srgbClr val="E9EFF7"/>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61" y="52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48"/>
    </p:cViewPr>
  </p:sorterViewPr>
  <p:notesViewPr>
    <p:cSldViewPr>
      <p:cViewPr varScale="1">
        <p:scale>
          <a:sx n="67" d="100"/>
          <a:sy n="67" d="100"/>
        </p:scale>
        <p:origin x="-2515" y="-10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Watershed Characterizations</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3C97816-7DC8-4456-9948-3980154B64EA}" srcId="{FD1A44CA-CFB0-425E-B8B6-11CC9C656F9A}" destId="{53DD8B5A-1296-4B5E-B49C-E77FECEE0E82}" srcOrd="0" destOrd="0" parTransId="{0EBCF8C6-736F-4E57-8CAA-50DF6AFC7D0A}" sibTransId="{B56B6787-71F3-40FD-B7F9-17A4165237E6}"/>
    <dgm:cxn modelId="{9EC17D66-648D-455D-A2FC-580F744D0812}" type="presOf" srcId="{53DD8B5A-1296-4B5E-B49C-E77FECEE0E82}" destId="{6795479C-67C0-48A5-A44D-D33D529A7304}" srcOrd="0" destOrd="0" presId="urn:microsoft.com/office/officeart/2005/8/layout/hProcess11"/>
    <dgm:cxn modelId="{4A4F9209-C926-427F-B5C6-21A8ABEF8CE3}" type="presOf" srcId="{FD1A44CA-CFB0-425E-B8B6-11CC9C656F9A}" destId="{DF535AF0-CF81-41CB-88BD-81969E6A36AF}" srcOrd="0" destOrd="0" presId="urn:microsoft.com/office/officeart/2005/8/layout/hProcess11"/>
    <dgm:cxn modelId="{8384FE7A-C4F6-4EE6-A735-9250BFF0E5A4}" type="presParOf" srcId="{DF535AF0-CF81-41CB-88BD-81969E6A36AF}" destId="{3D11CF07-3F4C-4C07-8908-780BD572D1E0}" srcOrd="0" destOrd="0" presId="urn:microsoft.com/office/officeart/2005/8/layout/hProcess11"/>
    <dgm:cxn modelId="{6D4EBCD0-2D20-494D-A052-D374AB98427A}" type="presParOf" srcId="{DF535AF0-CF81-41CB-88BD-81969E6A36AF}" destId="{5CD286CA-EAC2-495D-AB76-22536DC69440}" srcOrd="1" destOrd="0" presId="urn:microsoft.com/office/officeart/2005/8/layout/hProcess11"/>
    <dgm:cxn modelId="{622CC630-9D8D-43EC-96BE-969FDF9112E5}" type="presParOf" srcId="{5CD286CA-EAC2-495D-AB76-22536DC69440}" destId="{393BFF42-2708-452C-9F2C-BB0C2755436D}" srcOrd="0" destOrd="0" presId="urn:microsoft.com/office/officeart/2005/8/layout/hProcess11"/>
    <dgm:cxn modelId="{D80E23CD-A021-482B-96A5-4B79F585D155}" type="presParOf" srcId="{393BFF42-2708-452C-9F2C-BB0C2755436D}" destId="{6795479C-67C0-48A5-A44D-D33D529A7304}" srcOrd="0" destOrd="0" presId="urn:microsoft.com/office/officeart/2005/8/layout/hProcess11"/>
    <dgm:cxn modelId="{DBB20681-3966-4078-A3BC-E5B2A2BB0F8A}" type="presParOf" srcId="{393BFF42-2708-452C-9F2C-BB0C2755436D}" destId="{19620967-7E69-42E7-B10A-8C5000559844}" srcOrd="1" destOrd="0" presId="urn:microsoft.com/office/officeart/2005/8/layout/hProcess11"/>
    <dgm:cxn modelId="{787788CA-0E2E-4092-A1F5-37AFD001DF28}"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Draft Plans</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F55F5C1F-19D4-43A8-94A3-4C9741DC713C}" type="presOf" srcId="{53DD8B5A-1296-4B5E-B49C-E77FECEE0E82}" destId="{6795479C-67C0-48A5-A44D-D33D529A7304}"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3DA7FA8F-1834-47E0-B774-1C673AF0C151}" type="presOf" srcId="{FD1A44CA-CFB0-425E-B8B6-11CC9C656F9A}" destId="{DF535AF0-CF81-41CB-88BD-81969E6A36AF}" srcOrd="0" destOrd="0" presId="urn:microsoft.com/office/officeart/2005/8/layout/hProcess11"/>
    <dgm:cxn modelId="{BFB945D1-96B6-42E6-B50D-1A46FBFC9317}" type="presParOf" srcId="{DF535AF0-CF81-41CB-88BD-81969E6A36AF}" destId="{3D11CF07-3F4C-4C07-8908-780BD572D1E0}" srcOrd="0" destOrd="0" presId="urn:microsoft.com/office/officeart/2005/8/layout/hProcess11"/>
    <dgm:cxn modelId="{124046B6-2E38-4BD1-AB17-11F99CFB89FA}" type="presParOf" srcId="{DF535AF0-CF81-41CB-88BD-81969E6A36AF}" destId="{5CD286CA-EAC2-495D-AB76-22536DC69440}" srcOrd="1" destOrd="0" presId="urn:microsoft.com/office/officeart/2005/8/layout/hProcess11"/>
    <dgm:cxn modelId="{00CF9908-F891-4B64-B3C7-0907C5971D2F}" type="presParOf" srcId="{5CD286CA-EAC2-495D-AB76-22536DC69440}" destId="{393BFF42-2708-452C-9F2C-BB0C2755436D}" srcOrd="0" destOrd="0" presId="urn:microsoft.com/office/officeart/2005/8/layout/hProcess11"/>
    <dgm:cxn modelId="{CAD3CBC3-27D4-4412-A934-25A9E0ED87E5}" type="presParOf" srcId="{393BFF42-2708-452C-9F2C-BB0C2755436D}" destId="{6795479C-67C0-48A5-A44D-D33D529A7304}" srcOrd="0" destOrd="0" presId="urn:microsoft.com/office/officeart/2005/8/layout/hProcess11"/>
    <dgm:cxn modelId="{7B36B975-55D8-4A88-AEB6-041BC4DF8E39}" type="presParOf" srcId="{393BFF42-2708-452C-9F2C-BB0C2755436D}" destId="{19620967-7E69-42E7-B10A-8C5000559844}" srcOrd="1" destOrd="0" presId="urn:microsoft.com/office/officeart/2005/8/layout/hProcess11"/>
    <dgm:cxn modelId="{9A8FACC2-D12B-4335-BD03-14FC102C364F}"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Final Plans</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3C97816-7DC8-4456-9948-3980154B64EA}" srcId="{FD1A44CA-CFB0-425E-B8B6-11CC9C656F9A}" destId="{53DD8B5A-1296-4B5E-B49C-E77FECEE0E82}" srcOrd="0" destOrd="0" parTransId="{0EBCF8C6-736F-4E57-8CAA-50DF6AFC7D0A}" sibTransId="{B56B6787-71F3-40FD-B7F9-17A4165237E6}"/>
    <dgm:cxn modelId="{E9071AB2-7CCD-4AFE-91E8-CD4684F7FF60}" type="presOf" srcId="{FD1A44CA-CFB0-425E-B8B6-11CC9C656F9A}" destId="{DF535AF0-CF81-41CB-88BD-81969E6A36AF}" srcOrd="0" destOrd="0" presId="urn:microsoft.com/office/officeart/2005/8/layout/hProcess11"/>
    <dgm:cxn modelId="{A3344E2B-2129-4CB6-BFB5-307B6FBEFE5F}" type="presOf" srcId="{53DD8B5A-1296-4B5E-B49C-E77FECEE0E82}" destId="{6795479C-67C0-48A5-A44D-D33D529A7304}" srcOrd="0" destOrd="0" presId="urn:microsoft.com/office/officeart/2005/8/layout/hProcess11"/>
    <dgm:cxn modelId="{1B1356BB-66DF-4AF2-A99E-E5842A80E26D}" type="presParOf" srcId="{DF535AF0-CF81-41CB-88BD-81969E6A36AF}" destId="{3D11CF07-3F4C-4C07-8908-780BD572D1E0}" srcOrd="0" destOrd="0" presId="urn:microsoft.com/office/officeart/2005/8/layout/hProcess11"/>
    <dgm:cxn modelId="{990A67B2-E105-4447-A01D-CB8393303885}" type="presParOf" srcId="{DF535AF0-CF81-41CB-88BD-81969E6A36AF}" destId="{5CD286CA-EAC2-495D-AB76-22536DC69440}" srcOrd="1" destOrd="0" presId="urn:microsoft.com/office/officeart/2005/8/layout/hProcess11"/>
    <dgm:cxn modelId="{08B310B6-5BD4-4F58-A9B8-DA3EF47AE19C}" type="presParOf" srcId="{5CD286CA-EAC2-495D-AB76-22536DC69440}" destId="{393BFF42-2708-452C-9F2C-BB0C2755436D}" srcOrd="0" destOrd="0" presId="urn:microsoft.com/office/officeart/2005/8/layout/hProcess11"/>
    <dgm:cxn modelId="{C4E98B96-CEE6-4669-BD90-A71DA9356E9D}" type="presParOf" srcId="{393BFF42-2708-452C-9F2C-BB0C2755436D}" destId="{6795479C-67C0-48A5-A44D-D33D529A7304}" srcOrd="0" destOrd="0" presId="urn:microsoft.com/office/officeart/2005/8/layout/hProcess11"/>
    <dgm:cxn modelId="{995E2CF7-D72F-405D-85ED-0B7B41796C46}" type="presParOf" srcId="{393BFF42-2708-452C-9F2C-BB0C2755436D}" destId="{19620967-7E69-42E7-B10A-8C5000559844}" srcOrd="1" destOrd="0" presId="urn:microsoft.com/office/officeart/2005/8/layout/hProcess11"/>
    <dgm:cxn modelId="{85A49090-958E-4824-82BE-4AF88DF079C3}"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Designated Grant Period</a:t>
          </a:r>
        </a:p>
      </dgm:t>
    </dgm:pt>
    <dgm:pt modelId="{0EBCF8C6-736F-4E57-8CAA-50DF6AFC7D0A}" type="parTrans" cxnId="{D3C97816-7DC8-4456-9948-3980154B64EA}">
      <dgm:prSet/>
      <dgm:spPr/>
      <dgm:t>
        <a:bodyPr/>
        <a:lstStyle/>
        <a:p>
          <a:endParaRPr lang="en-US" sz="1200"/>
        </a:p>
      </dgm:t>
    </dgm:pt>
    <dgm:pt modelId="{B56B6787-71F3-40FD-B7F9-17A4165237E6}" type="sibTrans" cxnId="{D3C97816-7DC8-4456-9948-3980154B64EA}">
      <dgm:prSet/>
      <dgm:spPr/>
      <dgm:t>
        <a:bodyPr/>
        <a:lstStyle/>
        <a:p>
          <a:endParaRPr lang="en-US" sz="1200"/>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3C97816-7DC8-4456-9948-3980154B64EA}" srcId="{FD1A44CA-CFB0-425E-B8B6-11CC9C656F9A}" destId="{53DD8B5A-1296-4B5E-B49C-E77FECEE0E82}" srcOrd="0" destOrd="0" parTransId="{0EBCF8C6-736F-4E57-8CAA-50DF6AFC7D0A}" sibTransId="{B56B6787-71F3-40FD-B7F9-17A4165237E6}"/>
    <dgm:cxn modelId="{5370E23B-E389-4D5C-8E54-184DF5A10311}" type="presOf" srcId="{53DD8B5A-1296-4B5E-B49C-E77FECEE0E82}" destId="{6795479C-67C0-48A5-A44D-D33D529A7304}" srcOrd="0" destOrd="0" presId="urn:microsoft.com/office/officeart/2005/8/layout/hProcess11"/>
    <dgm:cxn modelId="{BB007D3C-C36C-43F8-BE5A-69C743A41BC4}" type="presOf" srcId="{FD1A44CA-CFB0-425E-B8B6-11CC9C656F9A}" destId="{DF535AF0-CF81-41CB-88BD-81969E6A36AF}" srcOrd="0" destOrd="0" presId="urn:microsoft.com/office/officeart/2005/8/layout/hProcess11"/>
    <dgm:cxn modelId="{D6311295-D797-4E67-89E2-B0927599D1E3}" type="presParOf" srcId="{DF535AF0-CF81-41CB-88BD-81969E6A36AF}" destId="{3D11CF07-3F4C-4C07-8908-780BD572D1E0}" srcOrd="0" destOrd="0" presId="urn:microsoft.com/office/officeart/2005/8/layout/hProcess11"/>
    <dgm:cxn modelId="{9FD4C703-61F9-4944-82A1-40FB75455956}" type="presParOf" srcId="{DF535AF0-CF81-41CB-88BD-81969E6A36AF}" destId="{5CD286CA-EAC2-495D-AB76-22536DC69440}" srcOrd="1" destOrd="0" presId="urn:microsoft.com/office/officeart/2005/8/layout/hProcess11"/>
    <dgm:cxn modelId="{F2E817EC-5743-438A-9F12-0BDBD3049997}" type="presParOf" srcId="{5CD286CA-EAC2-495D-AB76-22536DC69440}" destId="{393BFF42-2708-452C-9F2C-BB0C2755436D}" srcOrd="0" destOrd="0" presId="urn:microsoft.com/office/officeart/2005/8/layout/hProcess11"/>
    <dgm:cxn modelId="{7500E53E-AA46-4EA2-A7FE-0DADC6B9CD13}" type="presParOf" srcId="{393BFF42-2708-452C-9F2C-BB0C2755436D}" destId="{6795479C-67C0-48A5-A44D-D33D529A7304}" srcOrd="0" destOrd="0" presId="urn:microsoft.com/office/officeart/2005/8/layout/hProcess11"/>
    <dgm:cxn modelId="{FBF17425-9D1B-47C5-B8B8-70C708408803}" type="presParOf" srcId="{393BFF42-2708-452C-9F2C-BB0C2755436D}" destId="{19620967-7E69-42E7-B10A-8C5000559844}" srcOrd="1" destOrd="0" presId="urn:microsoft.com/office/officeart/2005/8/layout/hProcess11"/>
    <dgm:cxn modelId="{D1A53937-B3C7-4388-A8C4-D50BD06860DA}"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pPr marL="0" indent="0">
            <a:tabLst/>
          </a:pPr>
          <a:r>
            <a:rPr lang="en-US" sz="1400" b="1" dirty="0"/>
            <a:t>Tech. </a:t>
          </a:r>
          <a:r>
            <a:rPr lang="en-US" sz="1400" b="1" dirty="0" err="1"/>
            <a:t>Mtgs</a:t>
          </a:r>
          <a:endParaRPr lang="en-US" sz="1400" b="1" dirty="0"/>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EE80E47F-7383-4F77-B128-625D64F56A94}" type="presOf" srcId="{FD1A44CA-CFB0-425E-B8B6-11CC9C656F9A}" destId="{DF535AF0-CF81-41CB-88BD-81969E6A36AF}"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864A856C-BF11-4E27-A03C-6D3B4055743B}" type="presOf" srcId="{53DD8B5A-1296-4B5E-B49C-E77FECEE0E82}" destId="{6795479C-67C0-48A5-A44D-D33D529A7304}" srcOrd="0" destOrd="0" presId="urn:microsoft.com/office/officeart/2005/8/layout/hProcess11"/>
    <dgm:cxn modelId="{021F3EF5-B58C-447F-95EF-E5A388F49A17}" type="presParOf" srcId="{DF535AF0-CF81-41CB-88BD-81969E6A36AF}" destId="{3D11CF07-3F4C-4C07-8908-780BD572D1E0}" srcOrd="0" destOrd="0" presId="urn:microsoft.com/office/officeart/2005/8/layout/hProcess11"/>
    <dgm:cxn modelId="{CE23E757-2D24-4DA8-BC1C-71F9E8998F52}" type="presParOf" srcId="{DF535AF0-CF81-41CB-88BD-81969E6A36AF}" destId="{5CD286CA-EAC2-495D-AB76-22536DC69440}" srcOrd="1" destOrd="0" presId="urn:microsoft.com/office/officeart/2005/8/layout/hProcess11"/>
    <dgm:cxn modelId="{6AF94F4B-632D-419E-9124-F5B83B9E36C3}" type="presParOf" srcId="{5CD286CA-EAC2-495D-AB76-22536DC69440}" destId="{393BFF42-2708-452C-9F2C-BB0C2755436D}" srcOrd="0" destOrd="0" presId="urn:microsoft.com/office/officeart/2005/8/layout/hProcess11"/>
    <dgm:cxn modelId="{31C68518-ECA8-49B4-AFBD-1C30E79C0715}" type="presParOf" srcId="{393BFF42-2708-452C-9F2C-BB0C2755436D}" destId="{6795479C-67C0-48A5-A44D-D33D529A7304}" srcOrd="0" destOrd="0" presId="urn:microsoft.com/office/officeart/2005/8/layout/hProcess11"/>
    <dgm:cxn modelId="{8520253F-2ECE-4CC1-9AE2-594EE68BFF89}" type="presParOf" srcId="{393BFF42-2708-452C-9F2C-BB0C2755436D}" destId="{19620967-7E69-42E7-B10A-8C5000559844}" srcOrd="1" destOrd="0" presId="urn:microsoft.com/office/officeart/2005/8/layout/hProcess11"/>
    <dgm:cxn modelId="{36E15AA7-C82D-4AD3-B2FE-A7B86DC9E489}"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Public Stakeholder Review</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21922B2-2305-44AA-ADB3-F4D179553660}" type="presOf" srcId="{FD1A44CA-CFB0-425E-B8B6-11CC9C656F9A}" destId="{DF535AF0-CF81-41CB-88BD-81969E6A36AF}" srcOrd="0" destOrd="0" presId="urn:microsoft.com/office/officeart/2005/8/layout/hProcess11"/>
    <dgm:cxn modelId="{F895D510-4567-43DB-B19C-ED8C28269DEA}" type="presOf" srcId="{53DD8B5A-1296-4B5E-B49C-E77FECEE0E82}" destId="{6795479C-67C0-48A5-A44D-D33D529A7304}"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58000109-5C09-46DA-B8AC-2AACED6499C0}" type="presParOf" srcId="{DF535AF0-CF81-41CB-88BD-81969E6A36AF}" destId="{3D11CF07-3F4C-4C07-8908-780BD572D1E0}" srcOrd="0" destOrd="0" presId="urn:microsoft.com/office/officeart/2005/8/layout/hProcess11"/>
    <dgm:cxn modelId="{6D0E72DD-866C-4DD8-AC48-65DFA0EF66C3}" type="presParOf" srcId="{DF535AF0-CF81-41CB-88BD-81969E6A36AF}" destId="{5CD286CA-EAC2-495D-AB76-22536DC69440}" srcOrd="1" destOrd="0" presId="urn:microsoft.com/office/officeart/2005/8/layout/hProcess11"/>
    <dgm:cxn modelId="{9BEFCFC8-88E4-40FA-AA0A-5E84BDA47FEB}" type="presParOf" srcId="{5CD286CA-EAC2-495D-AB76-22536DC69440}" destId="{393BFF42-2708-452C-9F2C-BB0C2755436D}" srcOrd="0" destOrd="0" presId="urn:microsoft.com/office/officeart/2005/8/layout/hProcess11"/>
    <dgm:cxn modelId="{C97AB848-D895-4228-9928-634C86F0DD72}" type="presParOf" srcId="{393BFF42-2708-452C-9F2C-BB0C2755436D}" destId="{6795479C-67C0-48A5-A44D-D33D529A7304}" srcOrd="0" destOrd="0" presId="urn:microsoft.com/office/officeart/2005/8/layout/hProcess11"/>
    <dgm:cxn modelId="{79AEE143-9EB0-460F-AF5F-9B403BFE3882}" type="presParOf" srcId="{393BFF42-2708-452C-9F2C-BB0C2755436D}" destId="{19620967-7E69-42E7-B10A-8C5000559844}" srcOrd="1" destOrd="0" presId="urn:microsoft.com/office/officeart/2005/8/layout/hProcess11"/>
    <dgm:cxn modelId="{D64CF2CB-6D0E-4859-8B7B-4272B654B514}"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Project Planning</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3C97816-7DC8-4456-9948-3980154B64EA}" srcId="{FD1A44CA-CFB0-425E-B8B6-11CC9C656F9A}" destId="{53DD8B5A-1296-4B5E-B49C-E77FECEE0E82}" srcOrd="0" destOrd="0" parTransId="{0EBCF8C6-736F-4E57-8CAA-50DF6AFC7D0A}" sibTransId="{B56B6787-71F3-40FD-B7F9-17A4165237E6}"/>
    <dgm:cxn modelId="{DB713959-57DE-454B-9405-84ED68424003}" type="presOf" srcId="{53DD8B5A-1296-4B5E-B49C-E77FECEE0E82}" destId="{6795479C-67C0-48A5-A44D-D33D529A7304}" srcOrd="0" destOrd="0" presId="urn:microsoft.com/office/officeart/2005/8/layout/hProcess11"/>
    <dgm:cxn modelId="{22F6237C-8C1F-4F48-A9F0-25901CDAA438}" type="presOf" srcId="{FD1A44CA-CFB0-425E-B8B6-11CC9C656F9A}" destId="{DF535AF0-CF81-41CB-88BD-81969E6A36AF}" srcOrd="0" destOrd="0" presId="urn:microsoft.com/office/officeart/2005/8/layout/hProcess11"/>
    <dgm:cxn modelId="{87F15806-AE31-46A4-AA78-ECB9A2FF21B4}" type="presParOf" srcId="{DF535AF0-CF81-41CB-88BD-81969E6A36AF}" destId="{3D11CF07-3F4C-4C07-8908-780BD572D1E0}" srcOrd="0" destOrd="0" presId="urn:microsoft.com/office/officeart/2005/8/layout/hProcess11"/>
    <dgm:cxn modelId="{ECC7C0A7-6282-4400-B153-12E6EF744D1A}" type="presParOf" srcId="{DF535AF0-CF81-41CB-88BD-81969E6A36AF}" destId="{5CD286CA-EAC2-495D-AB76-22536DC69440}" srcOrd="1" destOrd="0" presId="urn:microsoft.com/office/officeart/2005/8/layout/hProcess11"/>
    <dgm:cxn modelId="{36942FBC-72E3-4D22-940A-B9B43776238C}" type="presParOf" srcId="{5CD286CA-EAC2-495D-AB76-22536DC69440}" destId="{393BFF42-2708-452C-9F2C-BB0C2755436D}" srcOrd="0" destOrd="0" presId="urn:microsoft.com/office/officeart/2005/8/layout/hProcess11"/>
    <dgm:cxn modelId="{36F3C53C-AF91-44FF-A55B-B9DD747F403E}" type="presParOf" srcId="{393BFF42-2708-452C-9F2C-BB0C2755436D}" destId="{6795479C-67C0-48A5-A44D-D33D529A7304}" srcOrd="0" destOrd="0" presId="urn:microsoft.com/office/officeart/2005/8/layout/hProcess11"/>
    <dgm:cxn modelId="{E1F4992F-E794-4233-9F91-1BA5425BC501}" type="presParOf" srcId="{393BFF42-2708-452C-9F2C-BB0C2755436D}" destId="{19620967-7E69-42E7-B10A-8C5000559844}" srcOrd="1" destOrd="0" presId="urn:microsoft.com/office/officeart/2005/8/layout/hProcess11"/>
    <dgm:cxn modelId="{F7C930AA-A707-4EE8-BFF9-076DEC942EC3}"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Draft Plans</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3838875-1819-4851-886B-573FD8014AD2}" type="presOf" srcId="{FD1A44CA-CFB0-425E-B8B6-11CC9C656F9A}" destId="{DF535AF0-CF81-41CB-88BD-81969E6A36AF}"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C92351FA-A367-4E1A-9540-8AC230C44478}" type="presOf" srcId="{53DD8B5A-1296-4B5E-B49C-E77FECEE0E82}" destId="{6795479C-67C0-48A5-A44D-D33D529A7304}" srcOrd="0" destOrd="0" presId="urn:microsoft.com/office/officeart/2005/8/layout/hProcess11"/>
    <dgm:cxn modelId="{7B3C1B82-D5CD-468E-B325-9B24EC68E431}" type="presParOf" srcId="{DF535AF0-CF81-41CB-88BD-81969E6A36AF}" destId="{3D11CF07-3F4C-4C07-8908-780BD572D1E0}" srcOrd="0" destOrd="0" presId="urn:microsoft.com/office/officeart/2005/8/layout/hProcess11"/>
    <dgm:cxn modelId="{64EB490A-9DFB-420C-AA0D-2DF7685762D1}" type="presParOf" srcId="{DF535AF0-CF81-41CB-88BD-81969E6A36AF}" destId="{5CD286CA-EAC2-495D-AB76-22536DC69440}" srcOrd="1" destOrd="0" presId="urn:microsoft.com/office/officeart/2005/8/layout/hProcess11"/>
    <dgm:cxn modelId="{B64E7047-F3D0-4BA6-B630-8DE3D0E31617}" type="presParOf" srcId="{5CD286CA-EAC2-495D-AB76-22536DC69440}" destId="{393BFF42-2708-452C-9F2C-BB0C2755436D}" srcOrd="0" destOrd="0" presId="urn:microsoft.com/office/officeart/2005/8/layout/hProcess11"/>
    <dgm:cxn modelId="{E275E5DB-DD11-4B5E-9A2A-1840E7393A91}" type="presParOf" srcId="{393BFF42-2708-452C-9F2C-BB0C2755436D}" destId="{6795479C-67C0-48A5-A44D-D33D529A7304}" srcOrd="0" destOrd="0" presId="urn:microsoft.com/office/officeart/2005/8/layout/hProcess11"/>
    <dgm:cxn modelId="{AC20C3F5-777D-4C10-BB03-19050B5E301B}" type="presParOf" srcId="{393BFF42-2708-452C-9F2C-BB0C2755436D}" destId="{19620967-7E69-42E7-B10A-8C5000559844}" srcOrd="1" destOrd="0" presId="urn:microsoft.com/office/officeart/2005/8/layout/hProcess11"/>
    <dgm:cxn modelId="{31A8AA53-6C8A-410B-9AE9-EDEB9B978301}"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Final Plans</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F98504F7-E30D-4DA3-9162-884DF92BA9C1}" type="presOf" srcId="{FD1A44CA-CFB0-425E-B8B6-11CC9C656F9A}" destId="{DF535AF0-CF81-41CB-88BD-81969E6A36AF}"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CE0143EB-C822-4318-B29A-FD01D245FDC5}" type="presOf" srcId="{53DD8B5A-1296-4B5E-B49C-E77FECEE0E82}" destId="{6795479C-67C0-48A5-A44D-D33D529A7304}" srcOrd="0" destOrd="0" presId="urn:microsoft.com/office/officeart/2005/8/layout/hProcess11"/>
    <dgm:cxn modelId="{C93F00A5-FD8B-4487-8F47-A330C6A1DD26}" type="presParOf" srcId="{DF535AF0-CF81-41CB-88BD-81969E6A36AF}" destId="{3D11CF07-3F4C-4C07-8908-780BD572D1E0}" srcOrd="0" destOrd="0" presId="urn:microsoft.com/office/officeart/2005/8/layout/hProcess11"/>
    <dgm:cxn modelId="{96E9E545-46FA-4893-8498-1804B3851EBD}" type="presParOf" srcId="{DF535AF0-CF81-41CB-88BD-81969E6A36AF}" destId="{5CD286CA-EAC2-495D-AB76-22536DC69440}" srcOrd="1" destOrd="0" presId="urn:microsoft.com/office/officeart/2005/8/layout/hProcess11"/>
    <dgm:cxn modelId="{B93430EA-AD8A-4E4C-AAB0-7FDBF4A64EC6}" type="presParOf" srcId="{5CD286CA-EAC2-495D-AB76-22536DC69440}" destId="{393BFF42-2708-452C-9F2C-BB0C2755436D}" srcOrd="0" destOrd="0" presId="urn:microsoft.com/office/officeart/2005/8/layout/hProcess11"/>
    <dgm:cxn modelId="{C4FF8BA0-27EF-4D95-A42D-822AABC8D7BE}" type="presParOf" srcId="{393BFF42-2708-452C-9F2C-BB0C2755436D}" destId="{6795479C-67C0-48A5-A44D-D33D529A7304}" srcOrd="0" destOrd="0" presId="urn:microsoft.com/office/officeart/2005/8/layout/hProcess11"/>
    <dgm:cxn modelId="{398F7C54-188D-4DD6-AA3B-2482F6863A2F}" type="presParOf" srcId="{393BFF42-2708-452C-9F2C-BB0C2755436D}" destId="{19620967-7E69-42E7-B10A-8C5000559844}" srcOrd="1" destOrd="0" presId="urn:microsoft.com/office/officeart/2005/8/layout/hProcess11"/>
    <dgm:cxn modelId="{CDAE5EDC-2112-447B-B673-DDF2A81BB62D}"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Designated Grant Period</a:t>
          </a:r>
        </a:p>
      </dgm:t>
    </dgm:pt>
    <dgm:pt modelId="{0EBCF8C6-736F-4E57-8CAA-50DF6AFC7D0A}" type="parTrans" cxnId="{D3C97816-7DC8-4456-9948-3980154B64EA}">
      <dgm:prSet/>
      <dgm:spPr/>
      <dgm:t>
        <a:bodyPr/>
        <a:lstStyle/>
        <a:p>
          <a:endParaRPr lang="en-US" sz="1200"/>
        </a:p>
      </dgm:t>
    </dgm:pt>
    <dgm:pt modelId="{B56B6787-71F3-40FD-B7F9-17A4165237E6}" type="sibTrans" cxnId="{D3C97816-7DC8-4456-9948-3980154B64EA}">
      <dgm:prSet/>
      <dgm:spPr/>
      <dgm:t>
        <a:bodyPr/>
        <a:lstStyle/>
        <a:p>
          <a:endParaRPr lang="en-US" sz="1200"/>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3C97816-7DC8-4456-9948-3980154B64EA}" srcId="{FD1A44CA-CFB0-425E-B8B6-11CC9C656F9A}" destId="{53DD8B5A-1296-4B5E-B49C-E77FECEE0E82}" srcOrd="0" destOrd="0" parTransId="{0EBCF8C6-736F-4E57-8CAA-50DF6AFC7D0A}" sibTransId="{B56B6787-71F3-40FD-B7F9-17A4165237E6}"/>
    <dgm:cxn modelId="{7E0AD2F8-8BF7-45B2-9695-424378096E65}" type="presOf" srcId="{FD1A44CA-CFB0-425E-B8B6-11CC9C656F9A}" destId="{DF535AF0-CF81-41CB-88BD-81969E6A36AF}" srcOrd="0" destOrd="0" presId="urn:microsoft.com/office/officeart/2005/8/layout/hProcess11"/>
    <dgm:cxn modelId="{781199A2-8B11-4927-A772-C0C97488200D}" type="presOf" srcId="{53DD8B5A-1296-4B5E-B49C-E77FECEE0E82}" destId="{6795479C-67C0-48A5-A44D-D33D529A7304}" srcOrd="0" destOrd="0" presId="urn:microsoft.com/office/officeart/2005/8/layout/hProcess11"/>
    <dgm:cxn modelId="{EE0DA17B-AD16-4BD8-BBC0-B651247F8434}" type="presParOf" srcId="{DF535AF0-CF81-41CB-88BD-81969E6A36AF}" destId="{3D11CF07-3F4C-4C07-8908-780BD572D1E0}" srcOrd="0" destOrd="0" presId="urn:microsoft.com/office/officeart/2005/8/layout/hProcess11"/>
    <dgm:cxn modelId="{63FA57E5-D886-4387-BC83-701E8F703E1A}" type="presParOf" srcId="{DF535AF0-CF81-41CB-88BD-81969E6A36AF}" destId="{5CD286CA-EAC2-495D-AB76-22536DC69440}" srcOrd="1" destOrd="0" presId="urn:microsoft.com/office/officeart/2005/8/layout/hProcess11"/>
    <dgm:cxn modelId="{CC630841-1618-4B94-B39E-AF472724CE7B}" type="presParOf" srcId="{5CD286CA-EAC2-495D-AB76-22536DC69440}" destId="{393BFF42-2708-452C-9F2C-BB0C2755436D}" srcOrd="0" destOrd="0" presId="urn:microsoft.com/office/officeart/2005/8/layout/hProcess11"/>
    <dgm:cxn modelId="{5BF94798-56A1-4E9E-8972-9771FAB34F98}" type="presParOf" srcId="{393BFF42-2708-452C-9F2C-BB0C2755436D}" destId="{6795479C-67C0-48A5-A44D-D33D529A7304}" srcOrd="0" destOrd="0" presId="urn:microsoft.com/office/officeart/2005/8/layout/hProcess11"/>
    <dgm:cxn modelId="{6F0EABE3-F430-4E8E-8898-1D394950D3E5}" type="presParOf" srcId="{393BFF42-2708-452C-9F2C-BB0C2755436D}" destId="{19620967-7E69-42E7-B10A-8C5000559844}" srcOrd="1" destOrd="0" presId="urn:microsoft.com/office/officeart/2005/8/layout/hProcess11"/>
    <dgm:cxn modelId="{51BFBFA7-A883-4081-BB66-26E0AE63B069}"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pPr marL="0" indent="0">
            <a:tabLst/>
          </a:pPr>
          <a:r>
            <a:rPr lang="en-US" sz="1400" b="1" dirty="0"/>
            <a:t>Tech. </a:t>
          </a:r>
          <a:r>
            <a:rPr lang="en-US" sz="1400" b="1" dirty="0" err="1"/>
            <a:t>Mtgs</a:t>
          </a:r>
          <a:endParaRPr lang="en-US" sz="1400" b="1" dirty="0"/>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462A95BD-EA57-4156-ABD6-0687ECE6CAF7}" type="presOf" srcId="{53DD8B5A-1296-4B5E-B49C-E77FECEE0E82}" destId="{6795479C-67C0-48A5-A44D-D33D529A7304}"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CC440224-3B49-4C56-98A2-81B73433BA77}" type="presOf" srcId="{FD1A44CA-CFB0-425E-B8B6-11CC9C656F9A}" destId="{DF535AF0-CF81-41CB-88BD-81969E6A36AF}" srcOrd="0" destOrd="0" presId="urn:microsoft.com/office/officeart/2005/8/layout/hProcess11"/>
    <dgm:cxn modelId="{87B3BA27-58BF-41ED-A44B-CFBBA96DC4DC}" type="presParOf" srcId="{DF535AF0-CF81-41CB-88BD-81969E6A36AF}" destId="{3D11CF07-3F4C-4C07-8908-780BD572D1E0}" srcOrd="0" destOrd="0" presId="urn:microsoft.com/office/officeart/2005/8/layout/hProcess11"/>
    <dgm:cxn modelId="{E4A7199D-B1DD-48A4-B1B8-FD81CAF23DD1}" type="presParOf" srcId="{DF535AF0-CF81-41CB-88BD-81969E6A36AF}" destId="{5CD286CA-EAC2-495D-AB76-22536DC69440}" srcOrd="1" destOrd="0" presId="urn:microsoft.com/office/officeart/2005/8/layout/hProcess11"/>
    <dgm:cxn modelId="{19ADDA2A-CB28-4B7F-94B1-547571EE36E6}" type="presParOf" srcId="{5CD286CA-EAC2-495D-AB76-22536DC69440}" destId="{393BFF42-2708-452C-9F2C-BB0C2755436D}" srcOrd="0" destOrd="0" presId="urn:microsoft.com/office/officeart/2005/8/layout/hProcess11"/>
    <dgm:cxn modelId="{63CE3C96-92B3-4507-8006-083F3195D17F}" type="presParOf" srcId="{393BFF42-2708-452C-9F2C-BB0C2755436D}" destId="{6795479C-67C0-48A5-A44D-D33D529A7304}" srcOrd="0" destOrd="0" presId="urn:microsoft.com/office/officeart/2005/8/layout/hProcess11"/>
    <dgm:cxn modelId="{F7BE7E84-3DBC-40DF-8634-F197ECF954F0}" type="presParOf" srcId="{393BFF42-2708-452C-9F2C-BB0C2755436D}" destId="{19620967-7E69-42E7-B10A-8C5000559844}" srcOrd="1" destOrd="0" presId="urn:microsoft.com/office/officeart/2005/8/layout/hProcess11"/>
    <dgm:cxn modelId="{8D9B5E1A-DC13-4456-A1AB-50ECC1925FB9}"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Public Stakeholder Review</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3C97816-7DC8-4456-9948-3980154B64EA}" srcId="{FD1A44CA-CFB0-425E-B8B6-11CC9C656F9A}" destId="{53DD8B5A-1296-4B5E-B49C-E77FECEE0E82}" srcOrd="0" destOrd="0" parTransId="{0EBCF8C6-736F-4E57-8CAA-50DF6AFC7D0A}" sibTransId="{B56B6787-71F3-40FD-B7F9-17A4165237E6}"/>
    <dgm:cxn modelId="{5775CE6A-C1B9-4343-8DBD-8F540FECFA2A}" type="presOf" srcId="{53DD8B5A-1296-4B5E-B49C-E77FECEE0E82}" destId="{6795479C-67C0-48A5-A44D-D33D529A7304}" srcOrd="0" destOrd="0" presId="urn:microsoft.com/office/officeart/2005/8/layout/hProcess11"/>
    <dgm:cxn modelId="{829ADAB3-EA1F-40E6-8C6A-613EC9FC1E40}" type="presOf" srcId="{FD1A44CA-CFB0-425E-B8B6-11CC9C656F9A}" destId="{DF535AF0-CF81-41CB-88BD-81969E6A36AF}" srcOrd="0" destOrd="0" presId="urn:microsoft.com/office/officeart/2005/8/layout/hProcess11"/>
    <dgm:cxn modelId="{5CE934C2-8FB7-4867-899C-F32CD22DA577}" type="presParOf" srcId="{DF535AF0-CF81-41CB-88BD-81969E6A36AF}" destId="{3D11CF07-3F4C-4C07-8908-780BD572D1E0}" srcOrd="0" destOrd="0" presId="urn:microsoft.com/office/officeart/2005/8/layout/hProcess11"/>
    <dgm:cxn modelId="{05186A0D-E5C2-4216-811A-E28E3E31B886}" type="presParOf" srcId="{DF535AF0-CF81-41CB-88BD-81969E6A36AF}" destId="{5CD286CA-EAC2-495D-AB76-22536DC69440}" srcOrd="1" destOrd="0" presId="urn:microsoft.com/office/officeart/2005/8/layout/hProcess11"/>
    <dgm:cxn modelId="{C1B7E87C-B46B-419E-9A3C-215C9217157C}" type="presParOf" srcId="{5CD286CA-EAC2-495D-AB76-22536DC69440}" destId="{393BFF42-2708-452C-9F2C-BB0C2755436D}" srcOrd="0" destOrd="0" presId="urn:microsoft.com/office/officeart/2005/8/layout/hProcess11"/>
    <dgm:cxn modelId="{A061DFD8-8F02-4CAF-896C-0F9099E521A2}" type="presParOf" srcId="{393BFF42-2708-452C-9F2C-BB0C2755436D}" destId="{6795479C-67C0-48A5-A44D-D33D529A7304}" srcOrd="0" destOrd="0" presId="urn:microsoft.com/office/officeart/2005/8/layout/hProcess11"/>
    <dgm:cxn modelId="{06F85EB7-6893-4E70-883B-8D2F9D10434B}" type="presParOf" srcId="{393BFF42-2708-452C-9F2C-BB0C2755436D}" destId="{19620967-7E69-42E7-B10A-8C5000559844}" srcOrd="1" destOrd="0" presId="urn:microsoft.com/office/officeart/2005/8/layout/hProcess11"/>
    <dgm:cxn modelId="{0F1BCDDE-44FA-44F9-9862-26C621129CEE}"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Watershed Characterizations</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7B5EC611-1039-4DC3-A6AD-B37E6A9D38C9}" type="presOf" srcId="{FD1A44CA-CFB0-425E-B8B6-11CC9C656F9A}" destId="{DF535AF0-CF81-41CB-88BD-81969E6A36AF}" srcOrd="0" destOrd="0" presId="urn:microsoft.com/office/officeart/2005/8/layout/hProcess11"/>
    <dgm:cxn modelId="{C0704CF0-C4AC-4116-8CB7-BBCFC1632D1F}" type="presOf" srcId="{53DD8B5A-1296-4B5E-B49C-E77FECEE0E82}" destId="{6795479C-67C0-48A5-A44D-D33D529A7304}"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62C77A6A-B05F-4B82-AE01-CBA468615A19}" type="presParOf" srcId="{DF535AF0-CF81-41CB-88BD-81969E6A36AF}" destId="{3D11CF07-3F4C-4C07-8908-780BD572D1E0}" srcOrd="0" destOrd="0" presId="urn:microsoft.com/office/officeart/2005/8/layout/hProcess11"/>
    <dgm:cxn modelId="{BC06CA75-C872-49E7-9BCA-364DC2F8FBA7}" type="presParOf" srcId="{DF535AF0-CF81-41CB-88BD-81969E6A36AF}" destId="{5CD286CA-EAC2-495D-AB76-22536DC69440}" srcOrd="1" destOrd="0" presId="urn:microsoft.com/office/officeart/2005/8/layout/hProcess11"/>
    <dgm:cxn modelId="{157C0D3F-4056-4CD8-8E2F-7DE623EABE4A}" type="presParOf" srcId="{5CD286CA-EAC2-495D-AB76-22536DC69440}" destId="{393BFF42-2708-452C-9F2C-BB0C2755436D}" srcOrd="0" destOrd="0" presId="urn:microsoft.com/office/officeart/2005/8/layout/hProcess11"/>
    <dgm:cxn modelId="{6A3B2BFF-4EE7-48CF-A543-F42A5927CF0B}" type="presParOf" srcId="{393BFF42-2708-452C-9F2C-BB0C2755436D}" destId="{6795479C-67C0-48A5-A44D-D33D529A7304}" srcOrd="0" destOrd="0" presId="urn:microsoft.com/office/officeart/2005/8/layout/hProcess11"/>
    <dgm:cxn modelId="{B07984CC-EFB0-4D83-96CD-FB6902A38D7D}" type="presParOf" srcId="{393BFF42-2708-452C-9F2C-BB0C2755436D}" destId="{19620967-7E69-42E7-B10A-8C5000559844}" srcOrd="1" destOrd="0" presId="urn:microsoft.com/office/officeart/2005/8/layout/hProcess11"/>
    <dgm:cxn modelId="{5D3C8E23-6F3E-4E41-AE2F-C77B0435F536}"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Project Planning</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8473CD41-696A-4058-BC3F-9CD2F5C17511}" type="presOf" srcId="{FD1A44CA-CFB0-425E-B8B6-11CC9C656F9A}" destId="{DF535AF0-CF81-41CB-88BD-81969E6A36AF}" srcOrd="0" destOrd="0" presId="urn:microsoft.com/office/officeart/2005/8/layout/hProcess11"/>
    <dgm:cxn modelId="{BD1613E7-4A80-4146-BA2E-EB8E5E02911C}" type="presOf" srcId="{53DD8B5A-1296-4B5E-B49C-E77FECEE0E82}" destId="{6795479C-67C0-48A5-A44D-D33D529A7304}"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A8F74C19-BC28-4C3C-AA85-1939A29BE9D0}" type="presParOf" srcId="{DF535AF0-CF81-41CB-88BD-81969E6A36AF}" destId="{3D11CF07-3F4C-4C07-8908-780BD572D1E0}" srcOrd="0" destOrd="0" presId="urn:microsoft.com/office/officeart/2005/8/layout/hProcess11"/>
    <dgm:cxn modelId="{AC186CF5-7BFC-4D8A-8CCF-9C27958C057A}" type="presParOf" srcId="{DF535AF0-CF81-41CB-88BD-81969E6A36AF}" destId="{5CD286CA-EAC2-495D-AB76-22536DC69440}" srcOrd="1" destOrd="0" presId="urn:microsoft.com/office/officeart/2005/8/layout/hProcess11"/>
    <dgm:cxn modelId="{EFD73C13-4106-488D-9E23-0F48AC48C5CF}" type="presParOf" srcId="{5CD286CA-EAC2-495D-AB76-22536DC69440}" destId="{393BFF42-2708-452C-9F2C-BB0C2755436D}" srcOrd="0" destOrd="0" presId="urn:microsoft.com/office/officeart/2005/8/layout/hProcess11"/>
    <dgm:cxn modelId="{5869FFE7-B095-4E9A-B271-CD104905CA83}" type="presParOf" srcId="{393BFF42-2708-452C-9F2C-BB0C2755436D}" destId="{6795479C-67C0-48A5-A44D-D33D529A7304}" srcOrd="0" destOrd="0" presId="urn:microsoft.com/office/officeart/2005/8/layout/hProcess11"/>
    <dgm:cxn modelId="{8ED3F796-9A70-4230-8499-9F427B2409D9}" type="presParOf" srcId="{393BFF42-2708-452C-9F2C-BB0C2755436D}" destId="{19620967-7E69-42E7-B10A-8C5000559844}" srcOrd="1" destOrd="0" presId="urn:microsoft.com/office/officeart/2005/8/layout/hProcess11"/>
    <dgm:cxn modelId="{38D58268-F4F9-446C-B4A0-52AF26B6936F}"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1CF07-3F4C-4C07-8908-780BD572D1E0}">
      <dsp:nvSpPr>
        <dsp:cNvPr id="0" name=""/>
        <dsp:cNvSpPr/>
      </dsp:nvSpPr>
      <dsp:spPr>
        <a:xfrm>
          <a:off x="0" y="237284"/>
          <a:ext cx="4495799" cy="3163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5479C-67C0-48A5-A44D-D33D529A7304}">
      <dsp:nvSpPr>
        <dsp:cNvPr id="0" name=""/>
        <dsp:cNvSpPr/>
      </dsp:nvSpPr>
      <dsp:spPr>
        <a:xfrm>
          <a:off x="3949" y="-31297"/>
          <a:ext cx="4038320" cy="44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a:t>Watershed Characterizations</a:t>
          </a:r>
        </a:p>
      </dsp:txBody>
      <dsp:txXfrm>
        <a:off x="3949" y="-31297"/>
        <a:ext cx="4038320" cy="441569"/>
      </dsp:txXfrm>
    </dsp:sp>
    <dsp:sp modelId="{19620967-7E69-42E7-B10A-8C5000559844}">
      <dsp:nvSpPr>
        <dsp:cNvPr id="0" name=""/>
        <dsp:cNvSpPr/>
      </dsp:nvSpPr>
      <dsp:spPr>
        <a:xfrm>
          <a:off x="1983562" y="387223"/>
          <a:ext cx="79094" cy="790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1CF07-3F4C-4C07-8908-780BD572D1E0}">
      <dsp:nvSpPr>
        <dsp:cNvPr id="0" name=""/>
        <dsp:cNvSpPr/>
      </dsp:nvSpPr>
      <dsp:spPr>
        <a:xfrm>
          <a:off x="0" y="204005"/>
          <a:ext cx="3048000" cy="27200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5479C-67C0-48A5-A44D-D33D529A7304}">
      <dsp:nvSpPr>
        <dsp:cNvPr id="0" name=""/>
        <dsp:cNvSpPr/>
      </dsp:nvSpPr>
      <dsp:spPr>
        <a:xfrm>
          <a:off x="2677" y="-26908"/>
          <a:ext cx="2737844" cy="379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a:t>Project Planning</a:t>
          </a:r>
        </a:p>
      </dsp:txBody>
      <dsp:txXfrm>
        <a:off x="2677" y="-26908"/>
        <a:ext cx="2737844" cy="379641"/>
      </dsp:txXfrm>
    </dsp:sp>
    <dsp:sp modelId="{19620967-7E69-42E7-B10A-8C5000559844}">
      <dsp:nvSpPr>
        <dsp:cNvPr id="0" name=""/>
        <dsp:cNvSpPr/>
      </dsp:nvSpPr>
      <dsp:spPr>
        <a:xfrm>
          <a:off x="1337599" y="332917"/>
          <a:ext cx="68002" cy="680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1CF07-3F4C-4C07-8908-780BD572D1E0}">
      <dsp:nvSpPr>
        <dsp:cNvPr id="0" name=""/>
        <dsp:cNvSpPr/>
      </dsp:nvSpPr>
      <dsp:spPr>
        <a:xfrm>
          <a:off x="0" y="210230"/>
          <a:ext cx="2652635" cy="28030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5479C-67C0-48A5-A44D-D33D529A7304}">
      <dsp:nvSpPr>
        <dsp:cNvPr id="0" name=""/>
        <dsp:cNvSpPr/>
      </dsp:nvSpPr>
      <dsp:spPr>
        <a:xfrm>
          <a:off x="2330" y="-27729"/>
          <a:ext cx="2382710" cy="39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a:t>Draft Plans</a:t>
          </a:r>
        </a:p>
      </dsp:txBody>
      <dsp:txXfrm>
        <a:off x="2330" y="-27729"/>
        <a:ext cx="2382710" cy="391225"/>
      </dsp:txXfrm>
    </dsp:sp>
    <dsp:sp modelId="{19620967-7E69-42E7-B10A-8C5000559844}">
      <dsp:nvSpPr>
        <dsp:cNvPr id="0" name=""/>
        <dsp:cNvSpPr/>
      </dsp:nvSpPr>
      <dsp:spPr>
        <a:xfrm>
          <a:off x="1158647" y="343075"/>
          <a:ext cx="70076" cy="700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1CF07-3F4C-4C07-8908-780BD572D1E0}">
      <dsp:nvSpPr>
        <dsp:cNvPr id="0" name=""/>
        <dsp:cNvSpPr/>
      </dsp:nvSpPr>
      <dsp:spPr>
        <a:xfrm>
          <a:off x="0" y="205101"/>
          <a:ext cx="1222674" cy="27346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5479C-67C0-48A5-A44D-D33D529A7304}">
      <dsp:nvSpPr>
        <dsp:cNvPr id="0" name=""/>
        <dsp:cNvSpPr/>
      </dsp:nvSpPr>
      <dsp:spPr>
        <a:xfrm>
          <a:off x="1074" y="-27052"/>
          <a:ext cx="1098258" cy="38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a:t>Final Plans</a:t>
          </a:r>
        </a:p>
      </dsp:txBody>
      <dsp:txXfrm>
        <a:off x="1074" y="-27052"/>
        <a:ext cx="1098258" cy="381680"/>
      </dsp:txXfrm>
    </dsp:sp>
    <dsp:sp modelId="{19620967-7E69-42E7-B10A-8C5000559844}">
      <dsp:nvSpPr>
        <dsp:cNvPr id="0" name=""/>
        <dsp:cNvSpPr/>
      </dsp:nvSpPr>
      <dsp:spPr>
        <a:xfrm>
          <a:off x="516019" y="334705"/>
          <a:ext cx="68367" cy="683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1CF07-3F4C-4C07-8908-780BD572D1E0}">
      <dsp:nvSpPr>
        <dsp:cNvPr id="0" name=""/>
        <dsp:cNvSpPr/>
      </dsp:nvSpPr>
      <dsp:spPr>
        <a:xfrm>
          <a:off x="0" y="237961"/>
          <a:ext cx="7852074" cy="31728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5479C-67C0-48A5-A44D-D33D529A7304}">
      <dsp:nvSpPr>
        <dsp:cNvPr id="0" name=""/>
        <dsp:cNvSpPr/>
      </dsp:nvSpPr>
      <dsp:spPr>
        <a:xfrm>
          <a:off x="6897" y="-31387"/>
          <a:ext cx="7053070" cy="44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a:t>Designated Grant Period</a:t>
          </a:r>
        </a:p>
      </dsp:txBody>
      <dsp:txXfrm>
        <a:off x="6897" y="-31387"/>
        <a:ext cx="7053070" cy="442829"/>
      </dsp:txXfrm>
    </dsp:sp>
    <dsp:sp modelId="{19620967-7E69-42E7-B10A-8C5000559844}">
      <dsp:nvSpPr>
        <dsp:cNvPr id="0" name=""/>
        <dsp:cNvSpPr/>
      </dsp:nvSpPr>
      <dsp:spPr>
        <a:xfrm>
          <a:off x="3493773" y="388328"/>
          <a:ext cx="79320" cy="793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1CF07-3F4C-4C07-8908-780BD572D1E0}">
      <dsp:nvSpPr>
        <dsp:cNvPr id="0" name=""/>
        <dsp:cNvSpPr/>
      </dsp:nvSpPr>
      <dsp:spPr>
        <a:xfrm>
          <a:off x="0" y="204630"/>
          <a:ext cx="1219200" cy="27284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5479C-67C0-48A5-A44D-D33D529A7304}">
      <dsp:nvSpPr>
        <dsp:cNvPr id="0" name=""/>
        <dsp:cNvSpPr/>
      </dsp:nvSpPr>
      <dsp:spPr>
        <a:xfrm>
          <a:off x="1071" y="-26990"/>
          <a:ext cx="1095137" cy="38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tabLst/>
          </a:pPr>
          <a:r>
            <a:rPr lang="en-US" sz="1400" b="1" kern="1200" dirty="0"/>
            <a:t>Tech. </a:t>
          </a:r>
          <a:r>
            <a:rPr lang="en-US" sz="1400" b="1" kern="1200" dirty="0" err="1"/>
            <a:t>Mtgs</a:t>
          </a:r>
          <a:endParaRPr lang="en-US" sz="1400" b="1" kern="1200" dirty="0"/>
        </a:p>
      </dsp:txBody>
      <dsp:txXfrm>
        <a:off x="1071" y="-26990"/>
        <a:ext cx="1095137" cy="380804"/>
      </dsp:txXfrm>
    </dsp:sp>
    <dsp:sp modelId="{19620967-7E69-42E7-B10A-8C5000559844}">
      <dsp:nvSpPr>
        <dsp:cNvPr id="0" name=""/>
        <dsp:cNvSpPr/>
      </dsp:nvSpPr>
      <dsp:spPr>
        <a:xfrm>
          <a:off x="514534" y="333937"/>
          <a:ext cx="68210" cy="68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1CF07-3F4C-4C07-8908-780BD572D1E0}">
      <dsp:nvSpPr>
        <dsp:cNvPr id="0" name=""/>
        <dsp:cNvSpPr/>
      </dsp:nvSpPr>
      <dsp:spPr>
        <a:xfrm>
          <a:off x="0" y="204630"/>
          <a:ext cx="2652635" cy="27284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5479C-67C0-48A5-A44D-D33D529A7304}">
      <dsp:nvSpPr>
        <dsp:cNvPr id="0" name=""/>
        <dsp:cNvSpPr/>
      </dsp:nvSpPr>
      <dsp:spPr>
        <a:xfrm>
          <a:off x="2330" y="-26990"/>
          <a:ext cx="2382710" cy="38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a:t>Public Stakeholder Review</a:t>
          </a:r>
        </a:p>
      </dsp:txBody>
      <dsp:txXfrm>
        <a:off x="2330" y="-26990"/>
        <a:ext cx="2382710" cy="380804"/>
      </dsp:txXfrm>
    </dsp:sp>
    <dsp:sp modelId="{19620967-7E69-42E7-B10A-8C5000559844}">
      <dsp:nvSpPr>
        <dsp:cNvPr id="0" name=""/>
        <dsp:cNvSpPr/>
      </dsp:nvSpPr>
      <dsp:spPr>
        <a:xfrm>
          <a:off x="1159580" y="333937"/>
          <a:ext cx="68210" cy="68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31B046A-FC64-4697-BAF3-497138A4B19F}" type="datetimeFigureOut">
              <a:rPr lang="en-US" smtClean="0"/>
              <a:t>1/13/2017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C5BE5A-7803-4444-A9B6-12DA3FCFD07E}" type="slidenum">
              <a:rPr lang="en-US" smtClean="0"/>
              <a:t>‹#›</a:t>
            </a:fld>
            <a:endParaRPr lang="en-US"/>
          </a:p>
        </p:txBody>
      </p:sp>
    </p:spTree>
    <p:extLst>
      <p:ext uri="{BB962C8B-B14F-4D97-AF65-F5344CB8AC3E}">
        <p14:creationId xmlns:p14="http://schemas.microsoft.com/office/powerpoint/2010/main" val="2523037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161125B-6F9E-4D83-A27C-560D90D124D3}" type="datetimeFigureOut">
              <a:rPr lang="en-US" smtClean="0"/>
              <a:t>1/13/2017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48CD5A-870D-4309-B634-ABCE8960AB7F}" type="slidenum">
              <a:rPr lang="en-US" smtClean="0"/>
              <a:t>‹#›</a:t>
            </a:fld>
            <a:endParaRPr lang="en-US"/>
          </a:p>
        </p:txBody>
      </p:sp>
    </p:spTree>
    <p:extLst>
      <p:ext uri="{BB962C8B-B14F-4D97-AF65-F5344CB8AC3E}">
        <p14:creationId xmlns:p14="http://schemas.microsoft.com/office/powerpoint/2010/main" val="3057079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t>Acknowledgements</a:t>
            </a:r>
          </a:p>
          <a:p>
            <a:pPr marL="171450" indent="-171450" defTabSz="914300">
              <a:buFontTx/>
              <a:buChar char="-"/>
              <a:defRPr/>
            </a:pPr>
            <a:r>
              <a:rPr lang="en-US" dirty="0"/>
              <a:t>NFWF</a:t>
            </a:r>
          </a:p>
          <a:p>
            <a:pPr marL="171450" indent="-171450" defTabSz="914300">
              <a:buFontTx/>
              <a:buChar char="-"/>
              <a:defRPr/>
            </a:pPr>
            <a:r>
              <a:rPr lang="en-US" dirty="0"/>
              <a:t>FWC</a:t>
            </a:r>
          </a:p>
          <a:p>
            <a:pPr marL="171450" indent="-171450" defTabSz="914300">
              <a:buFontTx/>
              <a:buChar char="-"/>
              <a:defRPr/>
            </a:pPr>
            <a:r>
              <a:rPr lang="en-US" dirty="0"/>
              <a:t>DEP</a:t>
            </a:r>
          </a:p>
          <a:p>
            <a:pPr marL="171450" indent="-171450" defTabSz="914300">
              <a:buFontTx/>
              <a:buChar char="-"/>
              <a:defRPr/>
            </a:pPr>
            <a:r>
              <a:rPr lang="en-US" dirty="0"/>
              <a:t>E&amp;E</a:t>
            </a:r>
          </a:p>
          <a:p>
            <a:pPr marL="171450" indent="-171450" defTabSz="914300">
              <a:buFontTx/>
              <a:buChar char="-"/>
              <a:defRPr/>
            </a:pPr>
            <a:r>
              <a:rPr lang="en-US" dirty="0"/>
              <a:t>You</a:t>
            </a:r>
          </a:p>
        </p:txBody>
      </p:sp>
      <p:sp>
        <p:nvSpPr>
          <p:cNvPr id="4" name="Slide Number Placeholder 3"/>
          <p:cNvSpPr>
            <a:spLocks noGrp="1"/>
          </p:cNvSpPr>
          <p:nvPr>
            <p:ph type="sldNum" sz="quarter" idx="10"/>
          </p:nvPr>
        </p:nvSpPr>
        <p:spPr/>
        <p:txBody>
          <a:bodyPr/>
          <a:lstStyle/>
          <a:p>
            <a:fld id="{081A69AE-89F7-4B9A-8775-050EDB79E848}" type="slidenum">
              <a:rPr lang="en-US" smtClean="0"/>
              <a:pPr/>
              <a:t>1</a:t>
            </a:fld>
            <a:endParaRPr lang="en-US"/>
          </a:p>
        </p:txBody>
      </p:sp>
    </p:spTree>
    <p:extLst>
      <p:ext uri="{BB962C8B-B14F-4D97-AF65-F5344CB8AC3E}">
        <p14:creationId xmlns:p14="http://schemas.microsoft.com/office/powerpoint/2010/main" val="1157265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10</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11</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12</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13</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Are there emerging or potentially emerging invasive aquatic or wetland species that deserve further attention?</a:t>
            </a:r>
          </a:p>
          <a:p>
            <a:endParaRPr lang="en-US" b="1" dirty="0"/>
          </a:p>
          <a:p>
            <a:r>
              <a:rPr lang="en-US" b="1" dirty="0"/>
              <a:t>(for EP or comparable longer term follow-up)</a:t>
            </a:r>
            <a:endParaRPr lang="en-US" dirty="0"/>
          </a:p>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Conceptual Objectives (January 2017)</a:t>
            </a:r>
          </a:p>
          <a:p>
            <a:pPr marL="285750" indent="-285750">
              <a:spcBef>
                <a:spcPts val="1200"/>
              </a:spcBef>
              <a:buFont typeface="Arial" panose="020B0604020202020204" pitchFamily="34" charset="0"/>
              <a:buChar char="•"/>
            </a:pPr>
            <a:r>
              <a:rPr lang="en-US" dirty="0"/>
              <a:t>Working with Escambia County, evaluate potential NPS treatment improvements for water quality (specifically including bacteria) in tributaries of the bay and estuarine areas – including the Elevenmile Creek, Eightmile Creek, Bayou Marcus, Bridge Creek, and Bayou Garcon basins and Big Lagoon</a:t>
            </a:r>
          </a:p>
          <a:p>
            <a:pPr marL="285750" indent="-285750">
              <a:spcBef>
                <a:spcPts val="1200"/>
              </a:spcBef>
              <a:buFont typeface="Arial" panose="020B0604020202020204" pitchFamily="34" charset="0"/>
              <a:buChar char="•"/>
            </a:pPr>
            <a:r>
              <a:rPr lang="en-US" dirty="0"/>
              <a:t>Work with ECUA to identify areas to take OSTDSs offline through extension of central sewer service</a:t>
            </a:r>
          </a:p>
          <a:p>
            <a:pPr marL="285750" indent="-285750">
              <a:spcBef>
                <a:spcPts val="1200"/>
              </a:spcBef>
              <a:buFont typeface="Arial" panose="020B0604020202020204" pitchFamily="34" charset="0"/>
              <a:buChar char="•"/>
            </a:pPr>
            <a:r>
              <a:rPr lang="en-US" dirty="0"/>
              <a:t>Evaluate the potential of passive innovative technology onsite systems where central sewer connection is not cost-effective</a:t>
            </a:r>
          </a:p>
          <a:p>
            <a:pPr marL="285750" indent="-285750">
              <a:spcBef>
                <a:spcPts val="1200"/>
              </a:spcBef>
              <a:buFont typeface="Arial" panose="020B0604020202020204" pitchFamily="34" charset="0"/>
              <a:buChar char="•"/>
            </a:pPr>
            <a:r>
              <a:rPr lang="en-US" dirty="0"/>
              <a:t>Prioritize and address unpaved road stream crossings and other sedimentation sources</a:t>
            </a:r>
          </a:p>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Again note that wastewater</a:t>
            </a:r>
            <a:r>
              <a:rPr lang="en-US" baseline="0" dirty="0"/>
              <a:t> is outside the implementation AOR of SWIM – but important to recognize</a:t>
            </a: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u="sng" dirty="0" smtClean="0"/>
              <a:t>Plants – top to bottom</a:t>
            </a:r>
          </a:p>
          <a:p>
            <a:endParaRPr lang="en-US" dirty="0"/>
          </a:p>
          <a:p>
            <a:r>
              <a:rPr lang="en-US" dirty="0" smtClean="0"/>
              <a:t>1. </a:t>
            </a:r>
            <a:r>
              <a:rPr lang="en-US" dirty="0" err="1" smtClean="0"/>
              <a:t>Lilium</a:t>
            </a:r>
            <a:r>
              <a:rPr lang="en-US" dirty="0" smtClean="0"/>
              <a:t> </a:t>
            </a:r>
            <a:r>
              <a:rPr lang="en-US" dirty="0" err="1" smtClean="0"/>
              <a:t>iridollae</a:t>
            </a:r>
            <a:r>
              <a:rPr lang="en-US" dirty="0" smtClean="0"/>
              <a:t> – Panhandle Lilly – state endangered (Dutex mitigation site – on the bay)</a:t>
            </a:r>
          </a:p>
          <a:p>
            <a:r>
              <a:rPr lang="en-US" dirty="0" smtClean="0"/>
              <a:t>2. Drosera intermedia</a:t>
            </a:r>
          </a:p>
          <a:p>
            <a:r>
              <a:rPr lang="en-US" dirty="0" smtClean="0"/>
              <a:t>3. Purple Pitcher Plant – </a:t>
            </a:r>
            <a:r>
              <a:rPr lang="en-US" dirty="0" err="1" smtClean="0"/>
              <a:t>Sarracenia</a:t>
            </a:r>
            <a:r>
              <a:rPr lang="en-US" dirty="0" smtClean="0"/>
              <a:t> (District lands along the river)</a:t>
            </a:r>
          </a:p>
          <a:p>
            <a:endParaRPr lang="en-US" dirty="0"/>
          </a:p>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21535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fontAlgn="b">
              <a:buFont typeface="Arial" panose="020B0604020202020204" pitchFamily="34" charset="0"/>
              <a:buChar char="•"/>
            </a:pPr>
            <a:r>
              <a:rPr lang="en-US" dirty="0">
                <a:solidFill>
                  <a:srgbClr val="000000"/>
                </a:solidFill>
                <a:latin typeface="Calibri" panose="020F0502020204030204" pitchFamily="34" charset="0"/>
              </a:rPr>
              <a:t>Many related programs – all with different guidelines concerning what is eligible for funding</a:t>
            </a:r>
          </a:p>
          <a:p>
            <a:pPr marL="174708" indent="-174708" fontAlgn="b">
              <a:buFont typeface="Arial" panose="020B0604020202020204" pitchFamily="34" charset="0"/>
              <a:buChar char="•"/>
            </a:pPr>
            <a:r>
              <a:rPr lang="en-US" dirty="0">
                <a:solidFill>
                  <a:srgbClr val="000000"/>
                </a:solidFill>
                <a:latin typeface="Calibri" panose="020F0502020204030204" pitchFamily="34" charset="0"/>
              </a:rPr>
              <a:t>The main point here is that the focus and legislative intent for SWIM is limited to  plans and programs for the improvement and management of surface waters.</a:t>
            </a:r>
          </a:p>
          <a:p>
            <a:pPr marL="174708" indent="-174708" fontAlgn="b">
              <a:buFont typeface="Arial" panose="020B0604020202020204" pitchFamily="34" charset="0"/>
              <a:buChar char="•"/>
            </a:pPr>
            <a:r>
              <a:rPr lang="en-US" dirty="0">
                <a:solidFill>
                  <a:srgbClr val="000000"/>
                </a:solidFill>
                <a:latin typeface="Calibri" panose="020F0502020204030204" pitchFamily="34" charset="0"/>
              </a:rPr>
              <a:t>Therefore not everything that is eligible for funding through some of these programs will be included within SWIM plans.</a:t>
            </a:r>
          </a:p>
          <a:p>
            <a:pPr marL="174708" indent="-174708" fontAlgn="b">
              <a:buFont typeface="Arial" panose="020B0604020202020204" pitchFamily="34" charset="0"/>
              <a:buChar char="•"/>
            </a:pPr>
            <a:r>
              <a:rPr lang="en-US" dirty="0">
                <a:solidFill>
                  <a:srgbClr val="000000"/>
                </a:solidFill>
                <a:latin typeface="Calibri" panose="020F0502020204030204" pitchFamily="34" charset="0"/>
              </a:rPr>
              <a:t>Some have goals for economic development, tourism, Gulf of Mexico fisheries, and working waterfronts that are not necessarily appropriate for SWIM.</a:t>
            </a:r>
          </a:p>
          <a:p>
            <a:pPr marL="174708" indent="-174708" fontAlgn="b">
              <a:buFont typeface="Arial" panose="020B0604020202020204" pitchFamily="34" charset="0"/>
              <a:buChar char="•"/>
            </a:pPr>
            <a:r>
              <a:rPr lang="en-US" dirty="0">
                <a:solidFill>
                  <a:srgbClr val="000000"/>
                </a:solidFill>
                <a:latin typeface="Calibri" panose="020F0502020204030204" pitchFamily="34" charset="0"/>
              </a:rPr>
              <a:t>Therefore what is or is not included within SWIM plans do not necessarily affect eligibility for other funding sources.</a:t>
            </a:r>
          </a:p>
          <a:p>
            <a:pPr marL="174708" indent="-174708" fontAlgn="b">
              <a:buFont typeface="Arial" panose="020B0604020202020204" pitchFamily="34" charset="0"/>
              <a:buChar char="•"/>
            </a:pPr>
            <a:endParaRPr lang="en-US" dirty="0">
              <a:solidFill>
                <a:srgbClr val="000000"/>
              </a:solidFill>
              <a:latin typeface="Calibri" panose="020F0502020204030204" pitchFamily="34" charset="0"/>
            </a:endParaRPr>
          </a:p>
          <a:p>
            <a:pPr fontAlgn="b"/>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20</a:t>
            </a:fld>
            <a:endParaRPr lang="en-US">
              <a:solidFill>
                <a:prstClr val="black"/>
              </a:solidFill>
            </a:endParaRPr>
          </a:p>
        </p:txBody>
      </p:sp>
      <p:pic>
        <p:nvPicPr>
          <p:cNvPr id="5" name="Picture 4"/>
          <p:cNvPicPr>
            <a:picLocks noChangeAspect="1"/>
          </p:cNvPicPr>
          <p:nvPr/>
        </p:nvPicPr>
        <p:blipFill>
          <a:blip r:embed="rId3"/>
          <a:stretch>
            <a:fillRect/>
          </a:stretch>
        </p:blipFill>
        <p:spPr>
          <a:xfrm>
            <a:off x="701040" y="6470294"/>
            <a:ext cx="5749388" cy="1906590"/>
          </a:xfrm>
          <a:prstGeom prst="rect">
            <a:avLst/>
          </a:prstGeom>
        </p:spPr>
      </p:pic>
    </p:spTree>
    <p:extLst>
      <p:ext uri="{BB962C8B-B14F-4D97-AF65-F5344CB8AC3E}">
        <p14:creationId xmlns:p14="http://schemas.microsoft.com/office/powerpoint/2010/main" val="1751207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Estuary</a:t>
            </a:r>
            <a:r>
              <a:rPr lang="en-US" baseline="0" dirty="0" smtClean="0"/>
              <a:t> Program may be applicable to all…</a:t>
            </a: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Any one project could support a presentation</a:t>
            </a:r>
            <a:r>
              <a:rPr lang="en-US" baseline="0" dirty="0"/>
              <a:t> by itself.</a:t>
            </a: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Any one project could support a presentation</a:t>
            </a:r>
            <a:r>
              <a:rPr lang="en-US" baseline="0" dirty="0"/>
              <a:t> by itself.</a:t>
            </a: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1344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60411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1A69AE-89F7-4B9A-8775-050EDB79E848}"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642737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This is where we are at now.</a:t>
            </a:r>
          </a:p>
          <a:p>
            <a:endParaRPr lang="en-US" dirty="0"/>
          </a:p>
          <a:p>
            <a:r>
              <a:rPr lang="en-US" dirty="0"/>
              <a:t>Management options and projects need to be:</a:t>
            </a:r>
          </a:p>
          <a:p>
            <a:pPr marL="174708" indent="-174708">
              <a:buFontTx/>
              <a:buChar char="-"/>
            </a:pPr>
            <a:r>
              <a:rPr lang="en-US" dirty="0"/>
              <a:t>Applicable over the long-term (thus, not only including discrete projects that have come in the door to date)</a:t>
            </a:r>
          </a:p>
          <a:p>
            <a:pPr marL="174708" indent="-174708">
              <a:buFontTx/>
              <a:buChar char="-"/>
            </a:pPr>
            <a:endParaRPr lang="en-US" dirty="0"/>
          </a:p>
          <a:p>
            <a:pPr marL="174708" indent="-174708">
              <a:buFontTx/>
              <a:buChar char="-"/>
            </a:pPr>
            <a:r>
              <a:rPr lang="en-US" dirty="0"/>
              <a:t>Useful for local governments and others going forward</a:t>
            </a:r>
          </a:p>
          <a:p>
            <a:pPr marL="174708" indent="-174708">
              <a:buFontTx/>
              <a:buChar char="-"/>
            </a:pPr>
            <a:r>
              <a:rPr lang="en-US" dirty="0"/>
              <a:t>Umbrella projects identify broad priorities – site specific project options may be identified in the years ahead and may be applicable to multiple funding sources (Florida Forever, RESTORE, etc.).</a:t>
            </a:r>
          </a:p>
          <a:p>
            <a:pPr marL="174708" indent="-174708">
              <a:buFontTx/>
              <a:buChar char="-"/>
            </a:pPr>
            <a:r>
              <a:rPr lang="en-US" dirty="0"/>
              <a:t>Criteria to guide evaluation and prioritization examples:</a:t>
            </a:r>
          </a:p>
          <a:p>
            <a:pPr marL="640594" lvl="1" indent="-174708">
              <a:buFontTx/>
              <a:buChar char="-"/>
            </a:pPr>
            <a:r>
              <a:rPr lang="en-US" dirty="0"/>
              <a:t>Go through examples</a:t>
            </a:r>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8866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1A69AE-89F7-4B9A-8775-050EDB79E848}"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64273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7</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A69AE-89F7-4B9A-8775-050EDB79E8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277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9</a:t>
            </a:fld>
            <a:endParaRPr lang="en-US" dirty="0"/>
          </a:p>
        </p:txBody>
      </p:sp>
    </p:spTree>
    <p:extLst>
      <p:ext uri="{BB962C8B-B14F-4D97-AF65-F5344CB8AC3E}">
        <p14:creationId xmlns:p14="http://schemas.microsoft.com/office/powerpoint/2010/main" val="281975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8B72EA-8C98-436D-A5EC-F75F7F44E2B4}"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6C377-D68F-4823-B2C9-074929393542}"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F8C6A-79DB-4E38-BD4D-3D8116CE4F55}"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5" indent="0" algn="ctr">
              <a:buNone/>
              <a:defRPr>
                <a:solidFill>
                  <a:schemeClr val="tx1">
                    <a:tint val="75000"/>
                  </a:schemeClr>
                </a:solidFill>
              </a:defRPr>
            </a:lvl4pPr>
            <a:lvl5pPr marL="1828540" indent="0" algn="ctr">
              <a:buNone/>
              <a:defRPr>
                <a:solidFill>
                  <a:schemeClr val="tx1">
                    <a:tint val="75000"/>
                  </a:schemeClr>
                </a:solidFill>
              </a:defRPr>
            </a:lvl5pPr>
            <a:lvl6pPr marL="2285675" indent="0" algn="ctr">
              <a:buNone/>
              <a:defRPr>
                <a:solidFill>
                  <a:schemeClr val="tx1">
                    <a:tint val="75000"/>
                  </a:schemeClr>
                </a:solidFill>
              </a:defRPr>
            </a:lvl6pPr>
            <a:lvl7pPr marL="2742810" indent="0" algn="ctr">
              <a:buNone/>
              <a:defRPr>
                <a:solidFill>
                  <a:schemeClr val="tx1">
                    <a:tint val="75000"/>
                  </a:schemeClr>
                </a:solidFill>
              </a:defRPr>
            </a:lvl7pPr>
            <a:lvl8pPr marL="3199945" indent="0" algn="ctr">
              <a:buNone/>
              <a:defRPr>
                <a:solidFill>
                  <a:schemeClr val="tx1">
                    <a:tint val="75000"/>
                  </a:schemeClr>
                </a:solidFill>
              </a:defRPr>
            </a:lvl8pPr>
            <a:lvl9pPr marL="36570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5B49F4-21CA-439E-A36E-97D3D3B6A6A6}"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90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7E56B9-A23E-4415-B128-FB99A25D2BD4}"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784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70" indent="0">
              <a:buNone/>
              <a:defRPr sz="1600">
                <a:solidFill>
                  <a:schemeClr val="tx1">
                    <a:tint val="75000"/>
                  </a:schemeClr>
                </a:solidFill>
              </a:defRPr>
            </a:lvl3pPr>
            <a:lvl4pPr marL="1371405" indent="0">
              <a:buNone/>
              <a:defRPr sz="1400">
                <a:solidFill>
                  <a:schemeClr val="tx1">
                    <a:tint val="75000"/>
                  </a:schemeClr>
                </a:solidFill>
              </a:defRPr>
            </a:lvl4pPr>
            <a:lvl5pPr marL="1828540" indent="0">
              <a:buNone/>
              <a:defRPr sz="1400">
                <a:solidFill>
                  <a:schemeClr val="tx1">
                    <a:tint val="75000"/>
                  </a:schemeClr>
                </a:solidFill>
              </a:defRPr>
            </a:lvl5pPr>
            <a:lvl6pPr marL="2285675" indent="0">
              <a:buNone/>
              <a:defRPr sz="1400">
                <a:solidFill>
                  <a:schemeClr val="tx1">
                    <a:tint val="75000"/>
                  </a:schemeClr>
                </a:solidFill>
              </a:defRPr>
            </a:lvl6pPr>
            <a:lvl7pPr marL="2742810" indent="0">
              <a:buNone/>
              <a:defRPr sz="1400">
                <a:solidFill>
                  <a:schemeClr val="tx1">
                    <a:tint val="75000"/>
                  </a:schemeClr>
                </a:solidFill>
              </a:defRPr>
            </a:lvl7pPr>
            <a:lvl8pPr marL="3199945" indent="0">
              <a:buNone/>
              <a:defRPr sz="1400">
                <a:solidFill>
                  <a:schemeClr val="tx1">
                    <a:tint val="75000"/>
                  </a:schemeClr>
                </a:solidFill>
              </a:defRPr>
            </a:lvl8pPr>
            <a:lvl9pPr marL="365708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0C6B1-6F1A-49C1-A01F-C5432D01EB49}"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420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9EFED7-724F-4CB3-A9E9-86CA73FC2DAA}"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44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5" indent="0">
              <a:buNone/>
              <a:defRPr sz="2000" b="1"/>
            </a:lvl2pPr>
            <a:lvl3pPr marL="914270" indent="0">
              <a:buNone/>
              <a:defRPr sz="1800" b="1"/>
            </a:lvl3pPr>
            <a:lvl4pPr marL="1371405" indent="0">
              <a:buNone/>
              <a:defRPr sz="1600" b="1"/>
            </a:lvl4pPr>
            <a:lvl5pPr marL="1828540" indent="0">
              <a:buNone/>
              <a:defRPr sz="1600" b="1"/>
            </a:lvl5pPr>
            <a:lvl6pPr marL="2285675" indent="0">
              <a:buNone/>
              <a:defRPr sz="1600" b="1"/>
            </a:lvl6pPr>
            <a:lvl7pPr marL="2742810" indent="0">
              <a:buNone/>
              <a:defRPr sz="1600" b="1"/>
            </a:lvl7pPr>
            <a:lvl8pPr marL="3199945" indent="0">
              <a:buNone/>
              <a:defRPr sz="1600" b="1"/>
            </a:lvl8pPr>
            <a:lvl9pPr marL="365708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5" indent="0">
              <a:buNone/>
              <a:defRPr sz="2000" b="1"/>
            </a:lvl2pPr>
            <a:lvl3pPr marL="914270" indent="0">
              <a:buNone/>
              <a:defRPr sz="1800" b="1"/>
            </a:lvl3pPr>
            <a:lvl4pPr marL="1371405" indent="0">
              <a:buNone/>
              <a:defRPr sz="1600" b="1"/>
            </a:lvl4pPr>
            <a:lvl5pPr marL="1828540" indent="0">
              <a:buNone/>
              <a:defRPr sz="1600" b="1"/>
            </a:lvl5pPr>
            <a:lvl6pPr marL="2285675" indent="0">
              <a:buNone/>
              <a:defRPr sz="1600" b="1"/>
            </a:lvl6pPr>
            <a:lvl7pPr marL="2742810" indent="0">
              <a:buNone/>
              <a:defRPr sz="1600" b="1"/>
            </a:lvl7pPr>
            <a:lvl8pPr marL="3199945" indent="0">
              <a:buNone/>
              <a:defRPr sz="1600" b="1"/>
            </a:lvl8pPr>
            <a:lvl9pPr marL="365708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6E897D-54FD-4568-B8EC-DEEA8696E252}" type="datetime1">
              <a:rPr lang="en-US" smtClean="0">
                <a:solidFill>
                  <a:prstClr val="black">
                    <a:tint val="75000"/>
                  </a:prstClr>
                </a:solidFill>
              </a:rPr>
              <a:t>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0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036F5-92AE-467F-BDAB-C8EAD9CD2B40}" type="datetime1">
              <a:rPr lang="en-US" smtClean="0">
                <a:solidFill>
                  <a:prstClr val="black">
                    <a:tint val="75000"/>
                  </a:prstClr>
                </a:solidFill>
              </a:rPr>
              <a:t>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36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695FB-0187-48AA-A626-D869285D2D88}" type="datetime1">
              <a:rPr lang="en-US" smtClean="0">
                <a:solidFill>
                  <a:prstClr val="black">
                    <a:tint val="75000"/>
                  </a:prstClr>
                </a:solidFill>
              </a:rPr>
              <a:t>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34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70" indent="0">
              <a:buNone/>
              <a:defRPr sz="1000"/>
            </a:lvl3pPr>
            <a:lvl4pPr marL="1371405" indent="0">
              <a:buNone/>
              <a:defRPr sz="900"/>
            </a:lvl4pPr>
            <a:lvl5pPr marL="1828540" indent="0">
              <a:buNone/>
              <a:defRPr sz="900"/>
            </a:lvl5pPr>
            <a:lvl6pPr marL="2285675" indent="0">
              <a:buNone/>
              <a:defRPr sz="900"/>
            </a:lvl6pPr>
            <a:lvl7pPr marL="2742810" indent="0">
              <a:buNone/>
              <a:defRPr sz="900"/>
            </a:lvl7pPr>
            <a:lvl8pPr marL="3199945" indent="0">
              <a:buNone/>
              <a:defRPr sz="900"/>
            </a:lvl8pPr>
            <a:lvl9pPr marL="36570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C1B55-1368-4B05-9F4D-264657C36C08}"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1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1E996-EA9E-449E-840E-1978265F2211}"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5" indent="0">
              <a:buNone/>
              <a:defRPr sz="2800"/>
            </a:lvl2pPr>
            <a:lvl3pPr marL="914270" indent="0">
              <a:buNone/>
              <a:defRPr sz="2400"/>
            </a:lvl3pPr>
            <a:lvl4pPr marL="1371405" indent="0">
              <a:buNone/>
              <a:defRPr sz="2000"/>
            </a:lvl4pPr>
            <a:lvl5pPr marL="1828540" indent="0">
              <a:buNone/>
              <a:defRPr sz="2000"/>
            </a:lvl5pPr>
            <a:lvl6pPr marL="2285675" indent="0">
              <a:buNone/>
              <a:defRPr sz="2000"/>
            </a:lvl6pPr>
            <a:lvl7pPr marL="2742810" indent="0">
              <a:buNone/>
              <a:defRPr sz="2000"/>
            </a:lvl7pPr>
            <a:lvl8pPr marL="3199945" indent="0">
              <a:buNone/>
              <a:defRPr sz="2000"/>
            </a:lvl8pPr>
            <a:lvl9pPr marL="365708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35" indent="0">
              <a:buNone/>
              <a:defRPr sz="1200"/>
            </a:lvl2pPr>
            <a:lvl3pPr marL="914270" indent="0">
              <a:buNone/>
              <a:defRPr sz="1000"/>
            </a:lvl3pPr>
            <a:lvl4pPr marL="1371405" indent="0">
              <a:buNone/>
              <a:defRPr sz="900"/>
            </a:lvl4pPr>
            <a:lvl5pPr marL="1828540" indent="0">
              <a:buNone/>
              <a:defRPr sz="900"/>
            </a:lvl5pPr>
            <a:lvl6pPr marL="2285675" indent="0">
              <a:buNone/>
              <a:defRPr sz="900"/>
            </a:lvl6pPr>
            <a:lvl7pPr marL="2742810" indent="0">
              <a:buNone/>
              <a:defRPr sz="900"/>
            </a:lvl7pPr>
            <a:lvl8pPr marL="3199945" indent="0">
              <a:buNone/>
              <a:defRPr sz="900"/>
            </a:lvl8pPr>
            <a:lvl9pPr marL="36570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CEB1D-3A68-4B28-B432-AB97C3D8FA3F}"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68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B53D0-A128-4121-BED7-8DCA931C56CC}"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745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72230-D646-4370-BE11-F9A8C2851013}"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2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5" indent="0" algn="ctr">
              <a:buNone/>
              <a:defRPr>
                <a:solidFill>
                  <a:schemeClr val="tx1">
                    <a:tint val="75000"/>
                  </a:schemeClr>
                </a:solidFill>
              </a:defRPr>
            </a:lvl4pPr>
            <a:lvl5pPr marL="1828540" indent="0" algn="ctr">
              <a:buNone/>
              <a:defRPr>
                <a:solidFill>
                  <a:schemeClr val="tx1">
                    <a:tint val="75000"/>
                  </a:schemeClr>
                </a:solidFill>
              </a:defRPr>
            </a:lvl5pPr>
            <a:lvl6pPr marL="2285675" indent="0" algn="ctr">
              <a:buNone/>
              <a:defRPr>
                <a:solidFill>
                  <a:schemeClr val="tx1">
                    <a:tint val="75000"/>
                  </a:schemeClr>
                </a:solidFill>
              </a:defRPr>
            </a:lvl6pPr>
            <a:lvl7pPr marL="2742810" indent="0" algn="ctr">
              <a:buNone/>
              <a:defRPr>
                <a:solidFill>
                  <a:schemeClr val="tx1">
                    <a:tint val="75000"/>
                  </a:schemeClr>
                </a:solidFill>
              </a:defRPr>
            </a:lvl7pPr>
            <a:lvl8pPr marL="3199945" indent="0" algn="ctr">
              <a:buNone/>
              <a:defRPr>
                <a:solidFill>
                  <a:schemeClr val="tx1">
                    <a:tint val="75000"/>
                  </a:schemeClr>
                </a:solidFill>
              </a:defRPr>
            </a:lvl8pPr>
            <a:lvl9pPr marL="36570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D82211-6754-480F-BA66-F387BBE155A8}"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050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AB6C2-5ADB-400B-AA24-360BEDF5932F}"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371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70" indent="0">
              <a:buNone/>
              <a:defRPr sz="1600">
                <a:solidFill>
                  <a:schemeClr val="tx1">
                    <a:tint val="75000"/>
                  </a:schemeClr>
                </a:solidFill>
              </a:defRPr>
            </a:lvl3pPr>
            <a:lvl4pPr marL="1371405" indent="0">
              <a:buNone/>
              <a:defRPr sz="1400">
                <a:solidFill>
                  <a:schemeClr val="tx1">
                    <a:tint val="75000"/>
                  </a:schemeClr>
                </a:solidFill>
              </a:defRPr>
            </a:lvl4pPr>
            <a:lvl5pPr marL="1828540" indent="0">
              <a:buNone/>
              <a:defRPr sz="1400">
                <a:solidFill>
                  <a:schemeClr val="tx1">
                    <a:tint val="75000"/>
                  </a:schemeClr>
                </a:solidFill>
              </a:defRPr>
            </a:lvl5pPr>
            <a:lvl6pPr marL="2285675" indent="0">
              <a:buNone/>
              <a:defRPr sz="1400">
                <a:solidFill>
                  <a:schemeClr val="tx1">
                    <a:tint val="75000"/>
                  </a:schemeClr>
                </a:solidFill>
              </a:defRPr>
            </a:lvl6pPr>
            <a:lvl7pPr marL="2742810" indent="0">
              <a:buNone/>
              <a:defRPr sz="1400">
                <a:solidFill>
                  <a:schemeClr val="tx1">
                    <a:tint val="75000"/>
                  </a:schemeClr>
                </a:solidFill>
              </a:defRPr>
            </a:lvl7pPr>
            <a:lvl8pPr marL="3199945" indent="0">
              <a:buNone/>
              <a:defRPr sz="1400">
                <a:solidFill>
                  <a:schemeClr val="tx1">
                    <a:tint val="75000"/>
                  </a:schemeClr>
                </a:solidFill>
              </a:defRPr>
            </a:lvl8pPr>
            <a:lvl9pPr marL="365708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8CDE4-0BC7-4A7B-9D37-FBCF38E42BC9}"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804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4E4D-955A-46E7-8009-BBB1671BC5C0}"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076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5" indent="0">
              <a:buNone/>
              <a:defRPr sz="2000" b="1"/>
            </a:lvl2pPr>
            <a:lvl3pPr marL="914270" indent="0">
              <a:buNone/>
              <a:defRPr sz="1800" b="1"/>
            </a:lvl3pPr>
            <a:lvl4pPr marL="1371405" indent="0">
              <a:buNone/>
              <a:defRPr sz="1600" b="1"/>
            </a:lvl4pPr>
            <a:lvl5pPr marL="1828540" indent="0">
              <a:buNone/>
              <a:defRPr sz="1600" b="1"/>
            </a:lvl5pPr>
            <a:lvl6pPr marL="2285675" indent="0">
              <a:buNone/>
              <a:defRPr sz="1600" b="1"/>
            </a:lvl6pPr>
            <a:lvl7pPr marL="2742810" indent="0">
              <a:buNone/>
              <a:defRPr sz="1600" b="1"/>
            </a:lvl7pPr>
            <a:lvl8pPr marL="3199945" indent="0">
              <a:buNone/>
              <a:defRPr sz="1600" b="1"/>
            </a:lvl8pPr>
            <a:lvl9pPr marL="365708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5" indent="0">
              <a:buNone/>
              <a:defRPr sz="2000" b="1"/>
            </a:lvl2pPr>
            <a:lvl3pPr marL="914270" indent="0">
              <a:buNone/>
              <a:defRPr sz="1800" b="1"/>
            </a:lvl3pPr>
            <a:lvl4pPr marL="1371405" indent="0">
              <a:buNone/>
              <a:defRPr sz="1600" b="1"/>
            </a:lvl4pPr>
            <a:lvl5pPr marL="1828540" indent="0">
              <a:buNone/>
              <a:defRPr sz="1600" b="1"/>
            </a:lvl5pPr>
            <a:lvl6pPr marL="2285675" indent="0">
              <a:buNone/>
              <a:defRPr sz="1600" b="1"/>
            </a:lvl6pPr>
            <a:lvl7pPr marL="2742810" indent="0">
              <a:buNone/>
              <a:defRPr sz="1600" b="1"/>
            </a:lvl7pPr>
            <a:lvl8pPr marL="3199945" indent="0">
              <a:buNone/>
              <a:defRPr sz="1600" b="1"/>
            </a:lvl8pPr>
            <a:lvl9pPr marL="365708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E68E8E-D482-4DAB-AEB5-28D83669ED0C}" type="datetime1">
              <a:rPr lang="en-US" smtClean="0">
                <a:solidFill>
                  <a:prstClr val="black">
                    <a:tint val="75000"/>
                  </a:prstClr>
                </a:solidFill>
              </a:rPr>
              <a:t>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82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E103F1-C7B8-4D11-B264-4208EF027B98}" type="datetime1">
              <a:rPr lang="en-US" smtClean="0">
                <a:solidFill>
                  <a:prstClr val="black">
                    <a:tint val="75000"/>
                  </a:prstClr>
                </a:solidFill>
              </a:rPr>
              <a:t>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604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7C9CF-4F72-453E-92CE-BA3290EA254E}" type="datetime1">
              <a:rPr lang="en-US" smtClean="0">
                <a:solidFill>
                  <a:prstClr val="black">
                    <a:tint val="75000"/>
                  </a:prstClr>
                </a:solidFill>
              </a:rPr>
              <a:t>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9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389B2-301A-4ADA-AA0F-16692F6A0E5D}"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70" indent="0">
              <a:buNone/>
              <a:defRPr sz="1000"/>
            </a:lvl3pPr>
            <a:lvl4pPr marL="1371405" indent="0">
              <a:buNone/>
              <a:defRPr sz="900"/>
            </a:lvl4pPr>
            <a:lvl5pPr marL="1828540" indent="0">
              <a:buNone/>
              <a:defRPr sz="900"/>
            </a:lvl5pPr>
            <a:lvl6pPr marL="2285675" indent="0">
              <a:buNone/>
              <a:defRPr sz="900"/>
            </a:lvl6pPr>
            <a:lvl7pPr marL="2742810" indent="0">
              <a:buNone/>
              <a:defRPr sz="900"/>
            </a:lvl7pPr>
            <a:lvl8pPr marL="3199945" indent="0">
              <a:buNone/>
              <a:defRPr sz="900"/>
            </a:lvl8pPr>
            <a:lvl9pPr marL="36570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88694-741E-48EE-8797-61729D346271}"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75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5" indent="0">
              <a:buNone/>
              <a:defRPr sz="2800"/>
            </a:lvl2pPr>
            <a:lvl3pPr marL="914270" indent="0">
              <a:buNone/>
              <a:defRPr sz="2400"/>
            </a:lvl3pPr>
            <a:lvl4pPr marL="1371405" indent="0">
              <a:buNone/>
              <a:defRPr sz="2000"/>
            </a:lvl4pPr>
            <a:lvl5pPr marL="1828540" indent="0">
              <a:buNone/>
              <a:defRPr sz="2000"/>
            </a:lvl5pPr>
            <a:lvl6pPr marL="2285675" indent="0">
              <a:buNone/>
              <a:defRPr sz="2000"/>
            </a:lvl6pPr>
            <a:lvl7pPr marL="2742810" indent="0">
              <a:buNone/>
              <a:defRPr sz="2000"/>
            </a:lvl7pPr>
            <a:lvl8pPr marL="3199945" indent="0">
              <a:buNone/>
              <a:defRPr sz="2000"/>
            </a:lvl8pPr>
            <a:lvl9pPr marL="365708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35" indent="0">
              <a:buNone/>
              <a:defRPr sz="1200"/>
            </a:lvl2pPr>
            <a:lvl3pPr marL="914270" indent="0">
              <a:buNone/>
              <a:defRPr sz="1000"/>
            </a:lvl3pPr>
            <a:lvl4pPr marL="1371405" indent="0">
              <a:buNone/>
              <a:defRPr sz="900"/>
            </a:lvl4pPr>
            <a:lvl5pPr marL="1828540" indent="0">
              <a:buNone/>
              <a:defRPr sz="900"/>
            </a:lvl5pPr>
            <a:lvl6pPr marL="2285675" indent="0">
              <a:buNone/>
              <a:defRPr sz="900"/>
            </a:lvl6pPr>
            <a:lvl7pPr marL="2742810" indent="0">
              <a:buNone/>
              <a:defRPr sz="900"/>
            </a:lvl7pPr>
            <a:lvl8pPr marL="3199945" indent="0">
              <a:buNone/>
              <a:defRPr sz="900"/>
            </a:lvl8pPr>
            <a:lvl9pPr marL="36570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34D331-E052-4E2E-8EEC-695828DFEEDE}"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75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A5687-7C28-4D98-A684-ED00FE4D728B}"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442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63FF8-B066-4E75-9BFD-77B2192D2A1F}"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471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5" indent="0" algn="ctr">
              <a:buNone/>
              <a:defRPr>
                <a:solidFill>
                  <a:schemeClr val="tx1">
                    <a:tint val="75000"/>
                  </a:schemeClr>
                </a:solidFill>
              </a:defRPr>
            </a:lvl4pPr>
            <a:lvl5pPr marL="1828540" indent="0" algn="ctr">
              <a:buNone/>
              <a:defRPr>
                <a:solidFill>
                  <a:schemeClr val="tx1">
                    <a:tint val="75000"/>
                  </a:schemeClr>
                </a:solidFill>
              </a:defRPr>
            </a:lvl5pPr>
            <a:lvl6pPr marL="2285675" indent="0" algn="ctr">
              <a:buNone/>
              <a:defRPr>
                <a:solidFill>
                  <a:schemeClr val="tx1">
                    <a:tint val="75000"/>
                  </a:schemeClr>
                </a:solidFill>
              </a:defRPr>
            </a:lvl6pPr>
            <a:lvl7pPr marL="2742810" indent="0" algn="ctr">
              <a:buNone/>
              <a:defRPr>
                <a:solidFill>
                  <a:schemeClr val="tx1">
                    <a:tint val="75000"/>
                  </a:schemeClr>
                </a:solidFill>
              </a:defRPr>
            </a:lvl7pPr>
            <a:lvl8pPr marL="3199945" indent="0" algn="ctr">
              <a:buNone/>
              <a:defRPr>
                <a:solidFill>
                  <a:schemeClr val="tx1">
                    <a:tint val="75000"/>
                  </a:schemeClr>
                </a:solidFill>
              </a:defRPr>
            </a:lvl8pPr>
            <a:lvl9pPr marL="36570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397570-5B53-43EE-A087-30902FF9F954}"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2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00E64-C9DA-4A1C-99CC-6952B520A440}"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885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70" indent="0">
              <a:buNone/>
              <a:defRPr sz="1600">
                <a:solidFill>
                  <a:schemeClr val="tx1">
                    <a:tint val="75000"/>
                  </a:schemeClr>
                </a:solidFill>
              </a:defRPr>
            </a:lvl3pPr>
            <a:lvl4pPr marL="1371405" indent="0">
              <a:buNone/>
              <a:defRPr sz="1400">
                <a:solidFill>
                  <a:schemeClr val="tx1">
                    <a:tint val="75000"/>
                  </a:schemeClr>
                </a:solidFill>
              </a:defRPr>
            </a:lvl4pPr>
            <a:lvl5pPr marL="1828540" indent="0">
              <a:buNone/>
              <a:defRPr sz="1400">
                <a:solidFill>
                  <a:schemeClr val="tx1">
                    <a:tint val="75000"/>
                  </a:schemeClr>
                </a:solidFill>
              </a:defRPr>
            </a:lvl5pPr>
            <a:lvl6pPr marL="2285675" indent="0">
              <a:buNone/>
              <a:defRPr sz="1400">
                <a:solidFill>
                  <a:schemeClr val="tx1">
                    <a:tint val="75000"/>
                  </a:schemeClr>
                </a:solidFill>
              </a:defRPr>
            </a:lvl6pPr>
            <a:lvl7pPr marL="2742810" indent="0">
              <a:buNone/>
              <a:defRPr sz="1400">
                <a:solidFill>
                  <a:schemeClr val="tx1">
                    <a:tint val="75000"/>
                  </a:schemeClr>
                </a:solidFill>
              </a:defRPr>
            </a:lvl7pPr>
            <a:lvl8pPr marL="3199945" indent="0">
              <a:buNone/>
              <a:defRPr sz="1400">
                <a:solidFill>
                  <a:schemeClr val="tx1">
                    <a:tint val="75000"/>
                  </a:schemeClr>
                </a:solidFill>
              </a:defRPr>
            </a:lvl8pPr>
            <a:lvl9pPr marL="365708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04D16-67CA-457E-B51C-5C9DD91C63F9}"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627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D4B6EE-F4C8-401A-A665-7F6951CA9930}"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103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5" indent="0">
              <a:buNone/>
              <a:defRPr sz="2000" b="1"/>
            </a:lvl2pPr>
            <a:lvl3pPr marL="914270" indent="0">
              <a:buNone/>
              <a:defRPr sz="1800" b="1"/>
            </a:lvl3pPr>
            <a:lvl4pPr marL="1371405" indent="0">
              <a:buNone/>
              <a:defRPr sz="1600" b="1"/>
            </a:lvl4pPr>
            <a:lvl5pPr marL="1828540" indent="0">
              <a:buNone/>
              <a:defRPr sz="1600" b="1"/>
            </a:lvl5pPr>
            <a:lvl6pPr marL="2285675" indent="0">
              <a:buNone/>
              <a:defRPr sz="1600" b="1"/>
            </a:lvl6pPr>
            <a:lvl7pPr marL="2742810" indent="0">
              <a:buNone/>
              <a:defRPr sz="1600" b="1"/>
            </a:lvl7pPr>
            <a:lvl8pPr marL="3199945" indent="0">
              <a:buNone/>
              <a:defRPr sz="1600" b="1"/>
            </a:lvl8pPr>
            <a:lvl9pPr marL="365708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5" indent="0">
              <a:buNone/>
              <a:defRPr sz="2000" b="1"/>
            </a:lvl2pPr>
            <a:lvl3pPr marL="914270" indent="0">
              <a:buNone/>
              <a:defRPr sz="1800" b="1"/>
            </a:lvl3pPr>
            <a:lvl4pPr marL="1371405" indent="0">
              <a:buNone/>
              <a:defRPr sz="1600" b="1"/>
            </a:lvl4pPr>
            <a:lvl5pPr marL="1828540" indent="0">
              <a:buNone/>
              <a:defRPr sz="1600" b="1"/>
            </a:lvl5pPr>
            <a:lvl6pPr marL="2285675" indent="0">
              <a:buNone/>
              <a:defRPr sz="1600" b="1"/>
            </a:lvl6pPr>
            <a:lvl7pPr marL="2742810" indent="0">
              <a:buNone/>
              <a:defRPr sz="1600" b="1"/>
            </a:lvl7pPr>
            <a:lvl8pPr marL="3199945" indent="0">
              <a:buNone/>
              <a:defRPr sz="1600" b="1"/>
            </a:lvl8pPr>
            <a:lvl9pPr marL="365708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4AECB8-DB25-41F8-9F10-B50994824DCF}" type="datetime1">
              <a:rPr lang="en-US" smtClean="0">
                <a:solidFill>
                  <a:prstClr val="black">
                    <a:tint val="75000"/>
                  </a:prstClr>
                </a:solidFill>
              </a:rPr>
              <a:t>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301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85C415-6565-43E2-91FD-3D5C5EBF9CDA}" type="datetime1">
              <a:rPr lang="en-US" smtClean="0">
                <a:solidFill>
                  <a:prstClr val="black">
                    <a:tint val="75000"/>
                  </a:prstClr>
                </a:solidFill>
              </a:rPr>
              <a:t>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27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22C9A2-7C25-4B55-93DC-33B1D34EBF21}"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69EC8-AF63-47F8-B0F3-A1E6638E6067}" type="datetime1">
              <a:rPr lang="en-US" smtClean="0">
                <a:solidFill>
                  <a:prstClr val="black">
                    <a:tint val="75000"/>
                  </a:prstClr>
                </a:solidFill>
              </a:rPr>
              <a:t>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3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70" indent="0">
              <a:buNone/>
              <a:defRPr sz="1000"/>
            </a:lvl3pPr>
            <a:lvl4pPr marL="1371405" indent="0">
              <a:buNone/>
              <a:defRPr sz="900"/>
            </a:lvl4pPr>
            <a:lvl5pPr marL="1828540" indent="0">
              <a:buNone/>
              <a:defRPr sz="900"/>
            </a:lvl5pPr>
            <a:lvl6pPr marL="2285675" indent="0">
              <a:buNone/>
              <a:defRPr sz="900"/>
            </a:lvl6pPr>
            <a:lvl7pPr marL="2742810" indent="0">
              <a:buNone/>
              <a:defRPr sz="900"/>
            </a:lvl7pPr>
            <a:lvl8pPr marL="3199945" indent="0">
              <a:buNone/>
              <a:defRPr sz="900"/>
            </a:lvl8pPr>
            <a:lvl9pPr marL="36570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5D6ED-837D-4CFB-ACC0-815704C65C80}"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904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5" indent="0">
              <a:buNone/>
              <a:defRPr sz="2800"/>
            </a:lvl2pPr>
            <a:lvl3pPr marL="914270" indent="0">
              <a:buNone/>
              <a:defRPr sz="2400"/>
            </a:lvl3pPr>
            <a:lvl4pPr marL="1371405" indent="0">
              <a:buNone/>
              <a:defRPr sz="2000"/>
            </a:lvl4pPr>
            <a:lvl5pPr marL="1828540" indent="0">
              <a:buNone/>
              <a:defRPr sz="2000"/>
            </a:lvl5pPr>
            <a:lvl6pPr marL="2285675" indent="0">
              <a:buNone/>
              <a:defRPr sz="2000"/>
            </a:lvl6pPr>
            <a:lvl7pPr marL="2742810" indent="0">
              <a:buNone/>
              <a:defRPr sz="2000"/>
            </a:lvl7pPr>
            <a:lvl8pPr marL="3199945" indent="0">
              <a:buNone/>
              <a:defRPr sz="2000"/>
            </a:lvl8pPr>
            <a:lvl9pPr marL="365708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35" indent="0">
              <a:buNone/>
              <a:defRPr sz="1200"/>
            </a:lvl2pPr>
            <a:lvl3pPr marL="914270" indent="0">
              <a:buNone/>
              <a:defRPr sz="1000"/>
            </a:lvl3pPr>
            <a:lvl4pPr marL="1371405" indent="0">
              <a:buNone/>
              <a:defRPr sz="900"/>
            </a:lvl4pPr>
            <a:lvl5pPr marL="1828540" indent="0">
              <a:buNone/>
              <a:defRPr sz="900"/>
            </a:lvl5pPr>
            <a:lvl6pPr marL="2285675" indent="0">
              <a:buNone/>
              <a:defRPr sz="900"/>
            </a:lvl6pPr>
            <a:lvl7pPr marL="2742810" indent="0">
              <a:buNone/>
              <a:defRPr sz="900"/>
            </a:lvl7pPr>
            <a:lvl8pPr marL="3199945" indent="0">
              <a:buNone/>
              <a:defRPr sz="900"/>
            </a:lvl8pPr>
            <a:lvl9pPr marL="36570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C02E17-A1F3-469F-98D0-745A80AF847B}"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030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503901-54AE-4E6A-8038-17F8AE637B27}"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14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99081-959E-464B-990F-DF0C6D45886D}"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99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714151-A2D2-42D3-8742-C8271556F436}" type="datetime1">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E338B9-0193-4E32-A53A-2EBD74A2EE71}" type="datetime1">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DB26-F9A7-4A5E-8E82-7920E41457D0}" type="datetime1">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D1B6DA-15D1-477F-82D0-5A19F9171021}"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7A706-025C-4FFE-8897-F083B7D63AEB}"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27EAE-59D1-4DEA-A78A-F72B2E1E4E7F}" type="datetime1">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70"/>
            <a:fld id="{340BA041-DE64-420F-B5D8-2003D235CA0F}"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7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70"/>
            <a:fld id="{2375F40C-D5F0-4A96-94F9-2043857CA1A8}" type="slidenum">
              <a:rPr lang="en-US" smtClean="0">
                <a:solidFill>
                  <a:prstClr val="black">
                    <a:tint val="75000"/>
                  </a:prstClr>
                </a:solidFill>
              </a:rPr>
              <a:pPr defTabSz="914270"/>
              <a:t>‹#›</a:t>
            </a:fld>
            <a:endParaRPr lang="en-US">
              <a:solidFill>
                <a:prstClr val="black">
                  <a:tint val="75000"/>
                </a:prstClr>
              </a:solidFill>
            </a:endParaRPr>
          </a:p>
        </p:txBody>
      </p:sp>
    </p:spTree>
    <p:extLst>
      <p:ext uri="{BB962C8B-B14F-4D97-AF65-F5344CB8AC3E}">
        <p14:creationId xmlns:p14="http://schemas.microsoft.com/office/powerpoint/2010/main" val="629140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270" rtl="0" eaLnBrk="1" latinLnBrk="0" hangingPunct="1">
        <a:spcBef>
          <a:spcPct val="0"/>
        </a:spcBef>
        <a:buNone/>
        <a:defRPr sz="4400" kern="1200">
          <a:solidFill>
            <a:schemeClr val="tx1"/>
          </a:solidFill>
          <a:latin typeface="+mj-lt"/>
          <a:ea typeface="+mj-ea"/>
          <a:cs typeface="+mj-cs"/>
        </a:defRPr>
      </a:lvl1pPr>
    </p:titleStyle>
    <p:bodyStyle>
      <a:lvl1pPr marL="342851" indent="-342851" algn="l" defTabSz="9142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5" indent="-285709" algn="l" defTabSz="9142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8" indent="-228567" algn="l" defTabSz="9142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7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07"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4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8"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47"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0" rtl="0" eaLnBrk="1" latinLnBrk="0" hangingPunct="1">
        <a:defRPr sz="1800" kern="1200">
          <a:solidFill>
            <a:schemeClr val="tx1"/>
          </a:solidFill>
          <a:latin typeface="+mn-lt"/>
          <a:ea typeface="+mn-ea"/>
          <a:cs typeface="+mn-cs"/>
        </a:defRPr>
      </a:lvl1pPr>
      <a:lvl2pPr marL="457135"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5" algn="l" defTabSz="914270" rtl="0" eaLnBrk="1" latinLnBrk="0" hangingPunct="1">
        <a:defRPr sz="1800" kern="1200">
          <a:solidFill>
            <a:schemeClr val="tx1"/>
          </a:solidFill>
          <a:latin typeface="+mn-lt"/>
          <a:ea typeface="+mn-ea"/>
          <a:cs typeface="+mn-cs"/>
        </a:defRPr>
      </a:lvl4pPr>
      <a:lvl5pPr marL="1828540" algn="l" defTabSz="914270" rtl="0" eaLnBrk="1" latinLnBrk="0" hangingPunct="1">
        <a:defRPr sz="1800" kern="1200">
          <a:solidFill>
            <a:schemeClr val="tx1"/>
          </a:solidFill>
          <a:latin typeface="+mn-lt"/>
          <a:ea typeface="+mn-ea"/>
          <a:cs typeface="+mn-cs"/>
        </a:defRPr>
      </a:lvl5pPr>
      <a:lvl6pPr marL="2285675" algn="l" defTabSz="914270" rtl="0" eaLnBrk="1" latinLnBrk="0" hangingPunct="1">
        <a:defRPr sz="1800" kern="1200">
          <a:solidFill>
            <a:schemeClr val="tx1"/>
          </a:solidFill>
          <a:latin typeface="+mn-lt"/>
          <a:ea typeface="+mn-ea"/>
          <a:cs typeface="+mn-cs"/>
        </a:defRPr>
      </a:lvl6pPr>
      <a:lvl7pPr marL="2742810" algn="l" defTabSz="914270" rtl="0" eaLnBrk="1" latinLnBrk="0" hangingPunct="1">
        <a:defRPr sz="1800" kern="1200">
          <a:solidFill>
            <a:schemeClr val="tx1"/>
          </a:solidFill>
          <a:latin typeface="+mn-lt"/>
          <a:ea typeface="+mn-ea"/>
          <a:cs typeface="+mn-cs"/>
        </a:defRPr>
      </a:lvl7pPr>
      <a:lvl8pPr marL="3199945" algn="l" defTabSz="914270" rtl="0" eaLnBrk="1" latinLnBrk="0" hangingPunct="1">
        <a:defRPr sz="1800" kern="1200">
          <a:solidFill>
            <a:schemeClr val="tx1"/>
          </a:solidFill>
          <a:latin typeface="+mn-lt"/>
          <a:ea typeface="+mn-ea"/>
          <a:cs typeface="+mn-cs"/>
        </a:defRPr>
      </a:lvl8pPr>
      <a:lvl9pPr marL="3657080" algn="l" defTabSz="9142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70"/>
            <a:fld id="{44FDF440-040E-4884-9A1D-AF07401CC900}"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7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70"/>
            <a:fld id="{2375F40C-D5F0-4A96-94F9-2043857CA1A8}" type="slidenum">
              <a:rPr lang="en-US" smtClean="0">
                <a:solidFill>
                  <a:prstClr val="black">
                    <a:tint val="75000"/>
                  </a:prstClr>
                </a:solidFill>
              </a:rPr>
              <a:pPr defTabSz="914270"/>
              <a:t>‹#›</a:t>
            </a:fld>
            <a:endParaRPr lang="en-US">
              <a:solidFill>
                <a:prstClr val="black">
                  <a:tint val="75000"/>
                </a:prstClr>
              </a:solidFill>
            </a:endParaRPr>
          </a:p>
        </p:txBody>
      </p:sp>
    </p:spTree>
    <p:extLst>
      <p:ext uri="{BB962C8B-B14F-4D97-AF65-F5344CB8AC3E}">
        <p14:creationId xmlns:p14="http://schemas.microsoft.com/office/powerpoint/2010/main" val="3373266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270" rtl="0" eaLnBrk="1" latinLnBrk="0" hangingPunct="1">
        <a:spcBef>
          <a:spcPct val="0"/>
        </a:spcBef>
        <a:buNone/>
        <a:defRPr sz="4400" kern="1200">
          <a:solidFill>
            <a:schemeClr val="tx1"/>
          </a:solidFill>
          <a:latin typeface="+mj-lt"/>
          <a:ea typeface="+mj-ea"/>
          <a:cs typeface="+mj-cs"/>
        </a:defRPr>
      </a:lvl1pPr>
    </p:titleStyle>
    <p:bodyStyle>
      <a:lvl1pPr marL="342851" indent="-342851" algn="l" defTabSz="9142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5" indent="-285709" algn="l" defTabSz="9142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8" indent="-228567" algn="l" defTabSz="9142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7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07"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4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8"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47"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0" rtl="0" eaLnBrk="1" latinLnBrk="0" hangingPunct="1">
        <a:defRPr sz="1800" kern="1200">
          <a:solidFill>
            <a:schemeClr val="tx1"/>
          </a:solidFill>
          <a:latin typeface="+mn-lt"/>
          <a:ea typeface="+mn-ea"/>
          <a:cs typeface="+mn-cs"/>
        </a:defRPr>
      </a:lvl1pPr>
      <a:lvl2pPr marL="457135"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5" algn="l" defTabSz="914270" rtl="0" eaLnBrk="1" latinLnBrk="0" hangingPunct="1">
        <a:defRPr sz="1800" kern="1200">
          <a:solidFill>
            <a:schemeClr val="tx1"/>
          </a:solidFill>
          <a:latin typeface="+mn-lt"/>
          <a:ea typeface="+mn-ea"/>
          <a:cs typeface="+mn-cs"/>
        </a:defRPr>
      </a:lvl4pPr>
      <a:lvl5pPr marL="1828540" algn="l" defTabSz="914270" rtl="0" eaLnBrk="1" latinLnBrk="0" hangingPunct="1">
        <a:defRPr sz="1800" kern="1200">
          <a:solidFill>
            <a:schemeClr val="tx1"/>
          </a:solidFill>
          <a:latin typeface="+mn-lt"/>
          <a:ea typeface="+mn-ea"/>
          <a:cs typeface="+mn-cs"/>
        </a:defRPr>
      </a:lvl5pPr>
      <a:lvl6pPr marL="2285675" algn="l" defTabSz="914270" rtl="0" eaLnBrk="1" latinLnBrk="0" hangingPunct="1">
        <a:defRPr sz="1800" kern="1200">
          <a:solidFill>
            <a:schemeClr val="tx1"/>
          </a:solidFill>
          <a:latin typeface="+mn-lt"/>
          <a:ea typeface="+mn-ea"/>
          <a:cs typeface="+mn-cs"/>
        </a:defRPr>
      </a:lvl6pPr>
      <a:lvl7pPr marL="2742810" algn="l" defTabSz="914270" rtl="0" eaLnBrk="1" latinLnBrk="0" hangingPunct="1">
        <a:defRPr sz="1800" kern="1200">
          <a:solidFill>
            <a:schemeClr val="tx1"/>
          </a:solidFill>
          <a:latin typeface="+mn-lt"/>
          <a:ea typeface="+mn-ea"/>
          <a:cs typeface="+mn-cs"/>
        </a:defRPr>
      </a:lvl7pPr>
      <a:lvl8pPr marL="3199945" algn="l" defTabSz="914270" rtl="0" eaLnBrk="1" latinLnBrk="0" hangingPunct="1">
        <a:defRPr sz="1800" kern="1200">
          <a:solidFill>
            <a:schemeClr val="tx1"/>
          </a:solidFill>
          <a:latin typeface="+mn-lt"/>
          <a:ea typeface="+mn-ea"/>
          <a:cs typeface="+mn-cs"/>
        </a:defRPr>
      </a:lvl8pPr>
      <a:lvl9pPr marL="3657080" algn="l" defTabSz="9142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70"/>
            <a:fld id="{39A70D26-76C7-452A-B651-9E0ED5C9694E}"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7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70"/>
            <a:fld id="{2375F40C-D5F0-4A96-94F9-2043857CA1A8}" type="slidenum">
              <a:rPr lang="en-US" smtClean="0">
                <a:solidFill>
                  <a:prstClr val="black">
                    <a:tint val="75000"/>
                  </a:prstClr>
                </a:solidFill>
              </a:rPr>
              <a:pPr defTabSz="914270"/>
              <a:t>‹#›</a:t>
            </a:fld>
            <a:endParaRPr lang="en-US">
              <a:solidFill>
                <a:prstClr val="black">
                  <a:tint val="75000"/>
                </a:prstClr>
              </a:solidFill>
            </a:endParaRPr>
          </a:p>
        </p:txBody>
      </p:sp>
    </p:spTree>
    <p:extLst>
      <p:ext uri="{BB962C8B-B14F-4D97-AF65-F5344CB8AC3E}">
        <p14:creationId xmlns:p14="http://schemas.microsoft.com/office/powerpoint/2010/main" val="2082214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270" rtl="0" eaLnBrk="1" latinLnBrk="0" hangingPunct="1">
        <a:spcBef>
          <a:spcPct val="0"/>
        </a:spcBef>
        <a:buNone/>
        <a:defRPr sz="4400" kern="1200">
          <a:solidFill>
            <a:schemeClr val="tx1"/>
          </a:solidFill>
          <a:latin typeface="+mj-lt"/>
          <a:ea typeface="+mj-ea"/>
          <a:cs typeface="+mj-cs"/>
        </a:defRPr>
      </a:lvl1pPr>
    </p:titleStyle>
    <p:bodyStyle>
      <a:lvl1pPr marL="342851" indent="-342851" algn="l" defTabSz="9142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5" indent="-285709" algn="l" defTabSz="9142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8" indent="-228567" algn="l" defTabSz="9142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7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07"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4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8"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47"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0" rtl="0" eaLnBrk="1" latinLnBrk="0" hangingPunct="1">
        <a:defRPr sz="1800" kern="1200">
          <a:solidFill>
            <a:schemeClr val="tx1"/>
          </a:solidFill>
          <a:latin typeface="+mn-lt"/>
          <a:ea typeface="+mn-ea"/>
          <a:cs typeface="+mn-cs"/>
        </a:defRPr>
      </a:lvl1pPr>
      <a:lvl2pPr marL="457135"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5" algn="l" defTabSz="914270" rtl="0" eaLnBrk="1" latinLnBrk="0" hangingPunct="1">
        <a:defRPr sz="1800" kern="1200">
          <a:solidFill>
            <a:schemeClr val="tx1"/>
          </a:solidFill>
          <a:latin typeface="+mn-lt"/>
          <a:ea typeface="+mn-ea"/>
          <a:cs typeface="+mn-cs"/>
        </a:defRPr>
      </a:lvl4pPr>
      <a:lvl5pPr marL="1828540" algn="l" defTabSz="914270" rtl="0" eaLnBrk="1" latinLnBrk="0" hangingPunct="1">
        <a:defRPr sz="1800" kern="1200">
          <a:solidFill>
            <a:schemeClr val="tx1"/>
          </a:solidFill>
          <a:latin typeface="+mn-lt"/>
          <a:ea typeface="+mn-ea"/>
          <a:cs typeface="+mn-cs"/>
        </a:defRPr>
      </a:lvl5pPr>
      <a:lvl6pPr marL="2285675" algn="l" defTabSz="914270" rtl="0" eaLnBrk="1" latinLnBrk="0" hangingPunct="1">
        <a:defRPr sz="1800" kern="1200">
          <a:solidFill>
            <a:schemeClr val="tx1"/>
          </a:solidFill>
          <a:latin typeface="+mn-lt"/>
          <a:ea typeface="+mn-ea"/>
          <a:cs typeface="+mn-cs"/>
        </a:defRPr>
      </a:lvl6pPr>
      <a:lvl7pPr marL="2742810" algn="l" defTabSz="914270" rtl="0" eaLnBrk="1" latinLnBrk="0" hangingPunct="1">
        <a:defRPr sz="1800" kern="1200">
          <a:solidFill>
            <a:schemeClr val="tx1"/>
          </a:solidFill>
          <a:latin typeface="+mn-lt"/>
          <a:ea typeface="+mn-ea"/>
          <a:cs typeface="+mn-cs"/>
        </a:defRPr>
      </a:lvl7pPr>
      <a:lvl8pPr marL="3199945" algn="l" defTabSz="914270" rtl="0" eaLnBrk="1" latinLnBrk="0" hangingPunct="1">
        <a:defRPr sz="1800" kern="1200">
          <a:solidFill>
            <a:schemeClr val="tx1"/>
          </a:solidFill>
          <a:latin typeface="+mn-lt"/>
          <a:ea typeface="+mn-ea"/>
          <a:cs typeface="+mn-cs"/>
        </a:defRPr>
      </a:lvl8pPr>
      <a:lvl9pPr marL="3657080" algn="l" defTabSz="9142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26" Type="http://schemas.openxmlformats.org/officeDocument/2006/relationships/diagramQuickStyle" Target="../diagrams/quickStyle12.xml"/><Relationship Id="rId3" Type="http://schemas.openxmlformats.org/officeDocument/2006/relationships/image" Target="../media/image2.png"/><Relationship Id="rId21" Type="http://schemas.openxmlformats.org/officeDocument/2006/relationships/diagramQuickStyle" Target="../diagrams/quickStyle11.xml"/><Relationship Id="rId34" Type="http://schemas.openxmlformats.org/officeDocument/2006/relationships/diagramData" Target="../diagrams/data14.xml"/><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5" Type="http://schemas.openxmlformats.org/officeDocument/2006/relationships/diagramLayout" Target="../diagrams/layout12.xml"/><Relationship Id="rId33" Type="http://schemas.microsoft.com/office/2007/relationships/diagramDrawing" Target="../diagrams/drawing13.xml"/><Relationship Id="rId38" Type="http://schemas.microsoft.com/office/2007/relationships/diagramDrawing" Target="../diagrams/drawing14.xml"/><Relationship Id="rId2" Type="http://schemas.openxmlformats.org/officeDocument/2006/relationships/notesSlide" Target="../notesSlides/notesSlide30.xml"/><Relationship Id="rId16" Type="http://schemas.openxmlformats.org/officeDocument/2006/relationships/diagramQuickStyle" Target="../diagrams/quickStyle10.xml"/><Relationship Id="rId20" Type="http://schemas.openxmlformats.org/officeDocument/2006/relationships/diagramLayout" Target="../diagrams/layout11.xml"/><Relationship Id="rId29" Type="http://schemas.openxmlformats.org/officeDocument/2006/relationships/diagramData" Target="../diagrams/data13.xml"/><Relationship Id="rId1" Type="http://schemas.openxmlformats.org/officeDocument/2006/relationships/slideLayout" Target="../slideLayouts/slideLayout13.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24" Type="http://schemas.openxmlformats.org/officeDocument/2006/relationships/diagramData" Target="../diagrams/data12.xml"/><Relationship Id="rId32" Type="http://schemas.openxmlformats.org/officeDocument/2006/relationships/diagramColors" Target="../diagrams/colors13.xml"/><Relationship Id="rId37" Type="http://schemas.openxmlformats.org/officeDocument/2006/relationships/diagramColors" Target="../diagrams/colors14.xml"/><Relationship Id="rId5" Type="http://schemas.openxmlformats.org/officeDocument/2006/relationships/diagramLayout" Target="../diagrams/layout8.xml"/><Relationship Id="rId15" Type="http://schemas.openxmlformats.org/officeDocument/2006/relationships/diagramLayout" Target="../diagrams/layout10.xml"/><Relationship Id="rId23" Type="http://schemas.microsoft.com/office/2007/relationships/diagramDrawing" Target="../diagrams/drawing11.xml"/><Relationship Id="rId28" Type="http://schemas.microsoft.com/office/2007/relationships/diagramDrawing" Target="../diagrams/drawing12.xml"/><Relationship Id="rId36" Type="http://schemas.openxmlformats.org/officeDocument/2006/relationships/diagramQuickStyle" Target="../diagrams/quickStyle14.xml"/><Relationship Id="rId10" Type="http://schemas.openxmlformats.org/officeDocument/2006/relationships/diagramLayout" Target="../diagrams/layout9.xml"/><Relationship Id="rId19" Type="http://schemas.openxmlformats.org/officeDocument/2006/relationships/diagramData" Target="../diagrams/data11.xml"/><Relationship Id="rId31" Type="http://schemas.openxmlformats.org/officeDocument/2006/relationships/diagramQuickStyle" Target="../diagrams/quickStyle13.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 Id="rId22" Type="http://schemas.openxmlformats.org/officeDocument/2006/relationships/diagramColors" Target="../diagrams/colors11.xml"/><Relationship Id="rId27" Type="http://schemas.openxmlformats.org/officeDocument/2006/relationships/diagramColors" Target="../diagrams/colors12.xml"/><Relationship Id="rId30" Type="http://schemas.openxmlformats.org/officeDocument/2006/relationships/diagramLayout" Target="../diagrams/layout13.xml"/><Relationship Id="rId35"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mailto:Paul.Thorpe@nwfwater.com" TargetMode="External"/><Relationship Id="rId5" Type="http://schemas.openxmlformats.org/officeDocument/2006/relationships/hyperlink" Target="mailto:SWIM@nwfwater.com" TargetMode="External"/><Relationship Id="rId4" Type="http://schemas.openxmlformats.org/officeDocument/2006/relationships/hyperlink" Target="http://www.nwfwater.com/Water-Resources/SWIM/SWIM-Plan-Updat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2.png"/><Relationship Id="rId21" Type="http://schemas.openxmlformats.org/officeDocument/2006/relationships/diagramQuickStyle" Target="../diagrams/quickStyle4.xml"/><Relationship Id="rId34" Type="http://schemas.openxmlformats.org/officeDocument/2006/relationships/diagramData" Target="../diagrams/data7.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38" Type="http://schemas.microsoft.com/office/2007/relationships/diagramDrawing" Target="../diagrams/drawing7.xml"/><Relationship Id="rId2" Type="http://schemas.openxmlformats.org/officeDocument/2006/relationships/notesSlide" Target="../notesSlides/notesSlide6.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3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37" Type="http://schemas.openxmlformats.org/officeDocument/2006/relationships/diagramColors" Target="../diagrams/colors7.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36" Type="http://schemas.openxmlformats.org/officeDocument/2006/relationships/diagramQuickStyle" Target="../diagrams/quickStyle7.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35"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 y="4800600"/>
            <a:ext cx="9144000" cy="990600"/>
          </a:xfrm>
          <a:noFill/>
        </p:spPr>
        <p:txBody>
          <a:bodyPr>
            <a:normAutofit/>
          </a:bodyPr>
          <a:lstStyle/>
          <a:p>
            <a:r>
              <a:rPr lang="en-US" sz="2400" b="1" dirty="0">
                <a:solidFill>
                  <a:schemeClr val="tx1"/>
                </a:solidFill>
                <a:cs typeface="Times New Roman" panose="02020603050405020304" pitchFamily="18" charset="0"/>
              </a:rPr>
              <a:t>Perdido River and Bay Watershed</a:t>
            </a:r>
          </a:p>
          <a:p>
            <a:r>
              <a:rPr lang="en-US" sz="2000" i="1" dirty="0">
                <a:solidFill>
                  <a:schemeClr val="tx1"/>
                </a:solidFill>
              </a:rPr>
              <a:t>January 10, 2017</a:t>
            </a:r>
          </a:p>
          <a:p>
            <a:endParaRPr lang="en-US" sz="2400" b="1" dirty="0">
              <a:solidFill>
                <a:schemeClr val="tx1"/>
              </a:solidFill>
              <a:cs typeface="Times New Roman" panose="02020603050405020304" pitchFamily="18" charset="0"/>
            </a:endParaRPr>
          </a:p>
        </p:txBody>
      </p:sp>
      <p:sp>
        <p:nvSpPr>
          <p:cNvPr id="4" name="TextBox 3"/>
          <p:cNvSpPr txBox="1"/>
          <p:nvPr/>
        </p:nvSpPr>
        <p:spPr>
          <a:xfrm>
            <a:off x="-30480" y="586740"/>
            <a:ext cx="9144000" cy="1077218"/>
          </a:xfrm>
          <a:prstGeom prst="rect">
            <a:avLst/>
          </a:prstGeom>
          <a:noFill/>
        </p:spPr>
        <p:txBody>
          <a:bodyPr wrap="square" rtlCol="0">
            <a:spAutoFit/>
          </a:bodyPr>
          <a:lstStyle/>
          <a:p>
            <a:pPr algn="ctr"/>
            <a:r>
              <a:rPr lang="en-US" sz="3200" b="1" dirty="0"/>
              <a:t>Surface Water Improvement and Management (SWIM) Plan Development</a:t>
            </a:r>
            <a:endParaRPr lang="en-US" sz="3200" b="1" dirty="0">
              <a:solidFill>
                <a:srgbClr val="0000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008248"/>
            <a:ext cx="2362200" cy="2308103"/>
          </a:xfrm>
          <a:prstGeom prst="rect">
            <a:avLst/>
          </a:prstGeom>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825740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grpSp>
        <p:nvGrpSpPr>
          <p:cNvPr id="8" name="Group 7"/>
          <p:cNvGrpSpPr/>
          <p:nvPr/>
        </p:nvGrpSpPr>
        <p:grpSpPr>
          <a:xfrm>
            <a:off x="76201" y="457200"/>
            <a:ext cx="8915400" cy="762000"/>
            <a:chOff x="76200" y="381000"/>
            <a:chExt cx="9070491" cy="762000"/>
          </a:xfrm>
        </p:grpSpPr>
        <p:sp>
          <p:nvSpPr>
            <p:cNvPr id="9"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Perdido River and Bay Watershed</a:t>
              </a:r>
            </a:p>
          </p:txBody>
        </p:sp>
        <p:cxnSp>
          <p:nvCxnSpPr>
            <p:cNvPr id="13" name="Straight Connector 12"/>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19200"/>
            <a:ext cx="3886200" cy="51816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50" y="3351613"/>
            <a:ext cx="4065585" cy="3049188"/>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1219200"/>
            <a:ext cx="4084635" cy="182880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58970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 y="304800"/>
            <a:ext cx="9143026" cy="6553200"/>
          </a:xfrm>
          <a:prstGeom prst="rect">
            <a:avLst/>
          </a:prstGeom>
        </p:spPr>
      </p:pic>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5745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2267" y="4191001"/>
            <a:ext cx="3731733" cy="2667000"/>
          </a:xfrm>
          <a:prstGeom prst="rect">
            <a:avLst/>
          </a:prstGeom>
        </p:spPr>
      </p:pic>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sp>
        <p:nvSpPr>
          <p:cNvPr id="7" name="TextBox 6"/>
          <p:cNvSpPr txBox="1"/>
          <p:nvPr/>
        </p:nvSpPr>
        <p:spPr>
          <a:xfrm>
            <a:off x="33222" y="1219200"/>
            <a:ext cx="8910900" cy="261610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Over 58,000 acres of freshwater and tidal wetlands</a:t>
            </a:r>
          </a:p>
          <a:p>
            <a:pPr marL="285750" indent="-285750">
              <a:spcBef>
                <a:spcPts val="1200"/>
              </a:spcBef>
              <a:buFont typeface="Arial" panose="020B0604020202020204" pitchFamily="34" charset="0"/>
              <a:buChar char="•"/>
            </a:pPr>
            <a:r>
              <a:rPr lang="en-US" sz="2400" dirty="0"/>
              <a:t>Approximately 135 acres of seagrasses within Perdido Bay (2009)</a:t>
            </a:r>
          </a:p>
          <a:p>
            <a:pPr marL="285750" indent="-285750">
              <a:spcBef>
                <a:spcPts val="1200"/>
              </a:spcBef>
              <a:buFont typeface="Arial" panose="020B0604020202020204" pitchFamily="34" charset="0"/>
              <a:buChar char="•"/>
            </a:pPr>
            <a:r>
              <a:rPr lang="en-US" sz="2400" dirty="0"/>
              <a:t>Over 20,000 acres of public conservation lands within the watershed, including Tarkiln Bayou and Big Lagoon state parks, Perdido Pitcher Plant Prairie, the NWFWMD Perdido River Water Management Area, and two Alabama state parks</a:t>
            </a:r>
          </a:p>
        </p:txBody>
      </p:sp>
      <p:grpSp>
        <p:nvGrpSpPr>
          <p:cNvPr id="8" name="Group 7"/>
          <p:cNvGrpSpPr/>
          <p:nvPr/>
        </p:nvGrpSpPr>
        <p:grpSpPr>
          <a:xfrm>
            <a:off x="76200" y="457200"/>
            <a:ext cx="9070491" cy="762000"/>
            <a:chOff x="76200" y="381000"/>
            <a:chExt cx="9070491" cy="762000"/>
          </a:xfrm>
        </p:grpSpPr>
        <p:sp>
          <p:nvSpPr>
            <p:cNvPr id="9"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Perdido River and Bay Watershed</a:t>
              </a:r>
            </a:p>
          </p:txBody>
        </p:sp>
        <p:cxnSp>
          <p:nvCxnSpPr>
            <p:cNvPr id="13" name="Straight Connector 12"/>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14" name="TextBox 13"/>
          <p:cNvSpPr txBox="1"/>
          <p:nvPr/>
        </p:nvSpPr>
        <p:spPr>
          <a:xfrm>
            <a:off x="57150" y="3846493"/>
            <a:ext cx="5657850" cy="298543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Betty and Crawford Rainwater Perdido River Preserve protected by TNC</a:t>
            </a:r>
          </a:p>
          <a:p>
            <a:pPr marL="285750" indent="-285750">
              <a:spcBef>
                <a:spcPts val="1200"/>
              </a:spcBef>
              <a:buFont typeface="Arial" panose="020B0604020202020204" pitchFamily="34" charset="0"/>
              <a:buChar char="•"/>
            </a:pPr>
            <a:r>
              <a:rPr lang="en-US" sz="2400" dirty="0"/>
              <a:t>Big Lagoon – 18 square mile lagoon connecting Perdido and Pensacola bays</a:t>
            </a:r>
          </a:p>
          <a:p>
            <a:pPr marL="285750" indent="-285750">
              <a:spcBef>
                <a:spcPts val="1200"/>
              </a:spcBef>
              <a:buFont typeface="Arial" panose="020B0604020202020204" pitchFamily="34" charset="0"/>
              <a:buChar char="•"/>
            </a:pPr>
            <a:r>
              <a:rPr lang="en-US" sz="2400" dirty="0"/>
              <a:t>Important coastal barrier, including Gulf Islands National Seashore and Perdido Key State Park</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765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grpSp>
        <p:nvGrpSpPr>
          <p:cNvPr id="8" name="Group 7"/>
          <p:cNvGrpSpPr/>
          <p:nvPr/>
        </p:nvGrpSpPr>
        <p:grpSpPr>
          <a:xfrm>
            <a:off x="76200" y="457200"/>
            <a:ext cx="8991599" cy="762000"/>
            <a:chOff x="76200" y="381000"/>
            <a:chExt cx="9070491" cy="762000"/>
          </a:xfrm>
        </p:grpSpPr>
        <p:sp>
          <p:nvSpPr>
            <p:cNvPr id="9"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a:t>
              </a:r>
              <a:r>
                <a:rPr lang="en-US" altLang="en-US" sz="3600" b="1" dirty="0">
                  <a:solidFill>
                    <a:srgbClr val="0070C0"/>
                  </a:solidFill>
                  <a:cs typeface="Arial" pitchFamily="34" charset="0"/>
                </a:rPr>
                <a:t> </a:t>
              </a:r>
              <a:r>
                <a:rPr lang="en-US" altLang="en-US" sz="3600" b="1" dirty="0">
                  <a:solidFill>
                    <a:srgbClr val="005392"/>
                  </a:solidFill>
                  <a:cs typeface="Arial" pitchFamily="34" charset="0"/>
                </a:rPr>
                <a:t>Challenges</a:t>
              </a:r>
            </a:p>
          </p:txBody>
        </p:sp>
        <p:cxnSp>
          <p:nvCxnSpPr>
            <p:cNvPr id="13" name="Straight Connector 12"/>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99" y="1067181"/>
            <a:ext cx="3810001" cy="27432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955" y="3877056"/>
            <a:ext cx="3657600" cy="274320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4488" y="3877056"/>
            <a:ext cx="3799912" cy="27432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9918" y="1066800"/>
            <a:ext cx="3814482" cy="274320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0668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14</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Challenges</a:t>
              </a: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33222" y="1143000"/>
            <a:ext cx="8424977" cy="510909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600" dirty="0"/>
              <a:t>Water quality</a:t>
            </a:r>
          </a:p>
          <a:p>
            <a:pPr marL="800100" lvl="1" indent="-342900">
              <a:spcBef>
                <a:spcPts val="1200"/>
              </a:spcBef>
              <a:buFont typeface="Courier New" panose="02070309020205020404" pitchFamily="49" charset="0"/>
              <a:buChar char="o"/>
            </a:pPr>
            <a:r>
              <a:rPr lang="en-US" sz="2600" dirty="0"/>
              <a:t>Verified impairments for dissolved oxygen and bacteria in drainages discharging into Perdido Bay and Big </a:t>
            </a:r>
            <a:r>
              <a:rPr lang="en-US" sz="2600" dirty="0" smtClean="0"/>
              <a:t>Lagoon</a:t>
            </a:r>
            <a:endParaRPr lang="en-US" sz="2600" dirty="0"/>
          </a:p>
          <a:p>
            <a:pPr marL="800100" lvl="1" indent="-342900">
              <a:spcBef>
                <a:spcPts val="1200"/>
              </a:spcBef>
              <a:buFont typeface="Courier New" panose="02070309020205020404" pitchFamily="49" charset="0"/>
              <a:buChar char="o"/>
            </a:pPr>
            <a:r>
              <a:rPr lang="en-US" sz="2600" dirty="0"/>
              <a:t>TMDLs established for fecal coliform at Brushy Creek, Elevenmile Creek, and Tenmile Creek</a:t>
            </a:r>
          </a:p>
          <a:p>
            <a:pPr marL="800100" lvl="1" indent="-342900">
              <a:spcBef>
                <a:spcPts val="1200"/>
              </a:spcBef>
              <a:buFont typeface="Courier New" panose="02070309020205020404" pitchFamily="49" charset="0"/>
              <a:buChar char="o"/>
            </a:pPr>
            <a:r>
              <a:rPr lang="en-US" sz="2600" dirty="0"/>
              <a:t>Over 12,000 septic systems identified within the Florida portion of the watershed in 2012 (FDOH permit data)</a:t>
            </a:r>
          </a:p>
          <a:p>
            <a:pPr marL="800100" lvl="1" indent="-342900">
              <a:spcBef>
                <a:spcPts val="1200"/>
              </a:spcBef>
              <a:buFont typeface="Courier New" panose="02070309020205020404" pitchFamily="49" charset="0"/>
              <a:buChar char="o"/>
            </a:pPr>
            <a:r>
              <a:rPr lang="en-US" sz="2600" dirty="0"/>
              <a:t>Long-term losses of seagrasses (~80%) indicative of past and present water quality limitations, as well as physical impacts</a:t>
            </a:r>
          </a:p>
        </p:txBody>
      </p:sp>
    </p:spTree>
    <p:extLst>
      <p:ext uri="{BB962C8B-B14F-4D97-AF65-F5344CB8AC3E}">
        <p14:creationId xmlns:p14="http://schemas.microsoft.com/office/powerpoint/2010/main" val="3139643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15</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Challenges</a:t>
              </a: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0" y="1143000"/>
            <a:ext cx="8944122" cy="455509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Water quality (continued)</a:t>
            </a:r>
          </a:p>
          <a:p>
            <a:pPr marL="800100" lvl="1" indent="-342900">
              <a:spcBef>
                <a:spcPts val="1200"/>
              </a:spcBef>
              <a:buFont typeface="Courier New" panose="02070309020205020404" pitchFamily="49" charset="0"/>
              <a:buChar char="o"/>
            </a:pPr>
            <a:r>
              <a:rPr lang="en-US" sz="2400" dirty="0"/>
              <a:t>Nonpoint source pollution from urban development and agricultural land uses</a:t>
            </a:r>
          </a:p>
          <a:p>
            <a:pPr marL="800100" lvl="1" indent="-342900">
              <a:spcBef>
                <a:spcPts val="1200"/>
              </a:spcBef>
              <a:buFont typeface="Courier New" panose="02070309020205020404" pitchFamily="49" charset="0"/>
              <a:buChar char="o"/>
            </a:pPr>
            <a:r>
              <a:rPr lang="en-US" sz="2400" dirty="0"/>
              <a:t>Sedimentation from unpaved roads, streambank erosion, and other erosion sites; hydrologic and water quality impacts on streams discharging to Perdido Bay</a:t>
            </a:r>
          </a:p>
          <a:p>
            <a:pPr marL="800100" lvl="1" indent="-342900">
              <a:spcBef>
                <a:spcPts val="1200"/>
              </a:spcBef>
              <a:buFont typeface="Courier New" panose="02070309020205020404" pitchFamily="49" charset="0"/>
              <a:buChar char="o"/>
            </a:pPr>
            <a:r>
              <a:rPr lang="en-US" sz="2400" dirty="0"/>
              <a:t>Industrial and domestic wastewater facilities</a:t>
            </a:r>
          </a:p>
          <a:p>
            <a:pPr marL="1371600" lvl="2" indent="-457200">
              <a:spcBef>
                <a:spcPts val="1200"/>
              </a:spcBef>
              <a:buFont typeface="Symbol" panose="05050102010706020507" pitchFamily="18" charset="2"/>
              <a:buChar char=""/>
            </a:pPr>
            <a:r>
              <a:rPr lang="en-US" sz="2400" dirty="0"/>
              <a:t>International Paper – treatment wetland system</a:t>
            </a:r>
          </a:p>
          <a:p>
            <a:pPr marL="1371600" lvl="2" indent="-457200">
              <a:spcBef>
                <a:spcPts val="1200"/>
              </a:spcBef>
              <a:buFont typeface="Symbol" panose="05050102010706020507" pitchFamily="18" charset="2"/>
              <a:buChar char=""/>
            </a:pPr>
            <a:r>
              <a:rPr lang="en-US" sz="2400" dirty="0"/>
              <a:t>Bayou Marcus Water Reclamation Facility – treatment wetland system</a:t>
            </a:r>
          </a:p>
        </p:txBody>
      </p:sp>
    </p:spTree>
    <p:extLst>
      <p:ext uri="{BB962C8B-B14F-4D97-AF65-F5344CB8AC3E}">
        <p14:creationId xmlns:p14="http://schemas.microsoft.com/office/powerpoint/2010/main" val="116069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16</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Challenges</a:t>
              </a: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33222" y="1219200"/>
            <a:ext cx="8424977" cy="523220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Habitat quality</a:t>
            </a:r>
          </a:p>
          <a:p>
            <a:pPr marL="800100" lvl="2" indent="-342900">
              <a:spcBef>
                <a:spcPts val="1200"/>
              </a:spcBef>
              <a:buFont typeface="Courier New" panose="02070309020205020404" pitchFamily="49" charset="0"/>
              <a:buChar char="o"/>
            </a:pPr>
            <a:r>
              <a:rPr lang="en-US" sz="2400" dirty="0"/>
              <a:t>Long-term losses of seagrasses (~80%)</a:t>
            </a:r>
          </a:p>
          <a:p>
            <a:pPr marL="800100" lvl="2" indent="-342900">
              <a:spcBef>
                <a:spcPts val="1200"/>
              </a:spcBef>
              <a:buFont typeface="Courier New" panose="02070309020205020404" pitchFamily="49" charset="0"/>
              <a:buChar char="o"/>
            </a:pPr>
            <a:r>
              <a:rPr lang="en-US" sz="2400" dirty="0"/>
              <a:t>Historic alteration of tidal wetlands</a:t>
            </a:r>
          </a:p>
          <a:p>
            <a:pPr marL="800100" lvl="2" indent="-342900">
              <a:spcBef>
                <a:spcPts val="1200"/>
              </a:spcBef>
              <a:buFont typeface="Courier New" panose="02070309020205020404" pitchFamily="49" charset="0"/>
              <a:buChar char="o"/>
            </a:pPr>
            <a:r>
              <a:rPr lang="en-US" sz="2400" dirty="0"/>
              <a:t>Exposure to oil impacts from 2010 Deepwater Horizon oil spill in the vicinity of the Gulf inlet and Big Lagoon, as well as (primarily) at the Gulf beaches</a:t>
            </a:r>
          </a:p>
          <a:p>
            <a:pPr marL="800100" lvl="2" indent="-342900">
              <a:spcBef>
                <a:spcPts val="1200"/>
              </a:spcBef>
              <a:buFont typeface="Courier New" panose="02070309020205020404" pitchFamily="49" charset="0"/>
              <a:buChar char="o"/>
            </a:pPr>
            <a:r>
              <a:rPr lang="en-US" sz="2400" dirty="0" smtClean="0"/>
              <a:t>Nutrient </a:t>
            </a:r>
            <a:r>
              <a:rPr lang="en-US" sz="2400" dirty="0"/>
              <a:t>enrichment within sediments in the upper bay and near the mouth of Elevenmile Creek</a:t>
            </a:r>
          </a:p>
          <a:p>
            <a:pPr marL="800100" lvl="2" indent="-342900">
              <a:spcBef>
                <a:spcPts val="1200"/>
              </a:spcBef>
              <a:buFont typeface="Courier New" panose="02070309020205020404" pitchFamily="49" charset="0"/>
              <a:buChar char="o"/>
            </a:pPr>
            <a:endParaRPr lang="en-US" sz="2400" dirty="0"/>
          </a:p>
          <a:p>
            <a:pPr marL="285750" indent="-285750">
              <a:spcBef>
                <a:spcPts val="1200"/>
              </a:spcBef>
              <a:buFont typeface="Arial" panose="020B0604020202020204" pitchFamily="34" charset="0"/>
              <a:buChar char="•"/>
            </a:pPr>
            <a:endParaRPr lang="en-US" sz="2400" dirty="0"/>
          </a:p>
          <a:p>
            <a:pPr marL="285750" indent="-285750">
              <a:spcBef>
                <a:spcPts val="12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3714814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17</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Specific </a:t>
              </a:r>
              <a:r>
                <a:rPr lang="en-US" altLang="en-US" sz="3600" b="1" dirty="0" smtClean="0">
                  <a:solidFill>
                    <a:srgbClr val="005392"/>
                  </a:solidFill>
                  <a:cs typeface="Arial" pitchFamily="34" charset="0"/>
                </a:rPr>
                <a:t>Objectives</a:t>
              </a:r>
              <a:endParaRPr lang="en-US" altLang="en-US" sz="3600" b="1" dirty="0">
                <a:solidFill>
                  <a:srgbClr val="005392"/>
                </a:solidFill>
                <a:cs typeface="Arial" pitchFamily="34" charset="0"/>
              </a:endParaRP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2" name="TextBox 1"/>
          <p:cNvSpPr txBox="1"/>
          <p:nvPr/>
        </p:nvSpPr>
        <p:spPr>
          <a:xfrm>
            <a:off x="762000" y="1371600"/>
            <a:ext cx="7620000" cy="3293209"/>
          </a:xfrm>
          <a:prstGeom prst="rect">
            <a:avLst/>
          </a:prstGeom>
          <a:noFill/>
        </p:spPr>
        <p:txBody>
          <a:bodyPr wrap="square" rtlCol="0">
            <a:spAutoFit/>
          </a:bodyPr>
          <a:lstStyle/>
          <a:p>
            <a:r>
              <a:rPr lang="en-US" sz="2400" dirty="0"/>
              <a:t>Conceptual Objectives (January 2017)</a:t>
            </a:r>
          </a:p>
          <a:p>
            <a:pPr marL="285750" indent="-285750">
              <a:spcBef>
                <a:spcPts val="1200"/>
              </a:spcBef>
              <a:buFont typeface="Arial" panose="020B0604020202020204" pitchFamily="34" charset="0"/>
              <a:buChar char="•"/>
            </a:pPr>
            <a:r>
              <a:rPr lang="en-US" sz="2400" dirty="0">
                <a:solidFill>
                  <a:prstClr val="black"/>
                </a:solidFill>
              </a:rPr>
              <a:t>Continued investments in urban stormwater retrofit </a:t>
            </a:r>
          </a:p>
          <a:p>
            <a:pPr marL="285750" indent="-285750">
              <a:spcBef>
                <a:spcPts val="1200"/>
              </a:spcBef>
              <a:buFont typeface="Arial" panose="020B0604020202020204" pitchFamily="34" charset="0"/>
              <a:buChar char="•"/>
            </a:pPr>
            <a:r>
              <a:rPr lang="en-US" sz="2400" dirty="0">
                <a:solidFill>
                  <a:prstClr val="black"/>
                </a:solidFill>
              </a:rPr>
              <a:t>Septic to sewer connections</a:t>
            </a:r>
          </a:p>
          <a:p>
            <a:pPr marL="285750" indent="-285750">
              <a:spcBef>
                <a:spcPts val="1200"/>
              </a:spcBef>
              <a:buFont typeface="Arial" panose="020B0604020202020204" pitchFamily="34" charset="0"/>
              <a:buChar char="•"/>
            </a:pPr>
            <a:r>
              <a:rPr lang="en-US" sz="2400" dirty="0">
                <a:solidFill>
                  <a:prstClr val="black"/>
                </a:solidFill>
              </a:rPr>
              <a:t>Evaluate innovative passive onsite wastewater treatment technologies</a:t>
            </a:r>
          </a:p>
          <a:p>
            <a:pPr marL="285750" indent="-285750">
              <a:spcBef>
                <a:spcPts val="1200"/>
              </a:spcBef>
              <a:buFont typeface="Arial" panose="020B0604020202020204" pitchFamily="34" charset="0"/>
              <a:buChar char="•"/>
            </a:pPr>
            <a:r>
              <a:rPr lang="en-US" sz="2400" dirty="0"/>
              <a:t>Prioritize and address unpaved road stream crossings and other sedimentation sources</a:t>
            </a:r>
          </a:p>
        </p:txBody>
      </p:sp>
    </p:spTree>
    <p:extLst>
      <p:ext uri="{BB962C8B-B14F-4D97-AF65-F5344CB8AC3E}">
        <p14:creationId xmlns:p14="http://schemas.microsoft.com/office/powerpoint/2010/main" val="276503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18</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Specific </a:t>
              </a:r>
              <a:r>
                <a:rPr lang="en-US" altLang="en-US" sz="3600" b="1" dirty="0" smtClean="0">
                  <a:solidFill>
                    <a:srgbClr val="005392"/>
                  </a:solidFill>
                  <a:cs typeface="Arial" pitchFamily="34" charset="0"/>
                </a:rPr>
                <a:t>Objectives</a:t>
              </a:r>
              <a:endParaRPr lang="en-US" altLang="en-US" sz="3600" b="1" dirty="0">
                <a:solidFill>
                  <a:srgbClr val="005392"/>
                </a:solidFill>
                <a:cs typeface="Arial" pitchFamily="34" charset="0"/>
              </a:endParaRP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304800" y="1171575"/>
            <a:ext cx="8639322" cy="4924425"/>
          </a:xfrm>
          <a:prstGeom prst="rect">
            <a:avLst/>
          </a:prstGeom>
          <a:noFill/>
        </p:spPr>
        <p:txBody>
          <a:bodyPr wrap="square" rtlCol="0">
            <a:spAutoFit/>
          </a:bodyPr>
          <a:lstStyle/>
          <a:p>
            <a:r>
              <a:rPr lang="en-US" sz="2400" dirty="0"/>
              <a:t>Conceptual Objectives (continued)</a:t>
            </a:r>
          </a:p>
          <a:p>
            <a:pPr marL="285750" indent="-285750">
              <a:spcBef>
                <a:spcPts val="1200"/>
              </a:spcBef>
              <a:buFont typeface="Arial" panose="020B0604020202020204" pitchFamily="34" charset="0"/>
              <a:buChar char="•"/>
            </a:pPr>
            <a:r>
              <a:rPr lang="en-US" sz="2400" dirty="0" smtClean="0">
                <a:solidFill>
                  <a:prstClr val="black"/>
                </a:solidFill>
              </a:rPr>
              <a:t>Restore </a:t>
            </a:r>
            <a:r>
              <a:rPr lang="en-US" sz="2400" dirty="0">
                <a:solidFill>
                  <a:prstClr val="black"/>
                </a:solidFill>
              </a:rPr>
              <a:t>seagrass habitats</a:t>
            </a:r>
          </a:p>
          <a:p>
            <a:pPr marL="285750" indent="-285750">
              <a:spcBef>
                <a:spcPts val="1200"/>
              </a:spcBef>
              <a:buFont typeface="Arial" panose="020B0604020202020204" pitchFamily="34" charset="0"/>
              <a:buChar char="•"/>
            </a:pPr>
            <a:r>
              <a:rPr lang="en-US" sz="2400" dirty="0">
                <a:solidFill>
                  <a:prstClr val="black"/>
                </a:solidFill>
              </a:rPr>
              <a:t>Protect and restore major wetland </a:t>
            </a:r>
            <a:r>
              <a:rPr lang="en-US" sz="2400" dirty="0" smtClean="0">
                <a:solidFill>
                  <a:prstClr val="black"/>
                </a:solidFill>
              </a:rPr>
              <a:t>drainages </a:t>
            </a:r>
            <a:r>
              <a:rPr lang="en-US" sz="2400" dirty="0" smtClean="0"/>
              <a:t>– </a:t>
            </a:r>
            <a:r>
              <a:rPr lang="en-US" sz="2400" dirty="0"/>
              <a:t>including the Bayou Garcon, Weekly Bayou basins and the Perdido Pitcher Plant Prairie</a:t>
            </a:r>
          </a:p>
          <a:p>
            <a:pPr marL="285750" indent="-285750">
              <a:spcBef>
                <a:spcPts val="1200"/>
              </a:spcBef>
              <a:buFont typeface="Arial" panose="020B0604020202020204" pitchFamily="34" charset="0"/>
              <a:buChar char="•"/>
            </a:pPr>
            <a:r>
              <a:rPr lang="en-US" sz="2400" dirty="0">
                <a:solidFill>
                  <a:prstClr val="black"/>
                </a:solidFill>
              </a:rPr>
              <a:t>Implement enhanced agricultural best management practices, building upon efforts ongoing in other parts of the state</a:t>
            </a:r>
          </a:p>
          <a:p>
            <a:pPr marL="285750" indent="-285750">
              <a:spcBef>
                <a:spcPts val="1200"/>
              </a:spcBef>
              <a:buFont typeface="Arial" panose="020B0604020202020204" pitchFamily="34" charset="0"/>
              <a:buChar char="•"/>
            </a:pPr>
            <a:r>
              <a:rPr lang="en-US" sz="2400" dirty="0" smtClean="0"/>
              <a:t>Continued </a:t>
            </a:r>
            <a:r>
              <a:rPr lang="en-US" sz="2400" dirty="0"/>
              <a:t>investments for wastewater system improvements – addressing inflow and infiltration and water reclamation and reuse</a:t>
            </a:r>
          </a:p>
          <a:p>
            <a:pPr marL="285750" indent="-285750">
              <a:spcBef>
                <a:spcPts val="1200"/>
              </a:spcBef>
              <a:buFont typeface="Arial" panose="020B0604020202020204" pitchFamily="34" charset="0"/>
              <a:buChar char="•"/>
            </a:pPr>
            <a:r>
              <a:rPr lang="en-US" sz="2400" dirty="0"/>
              <a:t>Long-term, sustainable forestry </a:t>
            </a:r>
            <a:r>
              <a:rPr lang="en-US" sz="2400" dirty="0" smtClean="0"/>
              <a:t>practices</a:t>
            </a:r>
            <a:endParaRPr lang="en-US" sz="2400" dirty="0"/>
          </a:p>
        </p:txBody>
      </p:sp>
    </p:spTree>
    <p:extLst>
      <p:ext uri="{BB962C8B-B14F-4D97-AF65-F5344CB8AC3E}">
        <p14:creationId xmlns:p14="http://schemas.microsoft.com/office/powerpoint/2010/main" val="3450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19</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Implementation</a:t>
              </a:r>
              <a:endParaRPr lang="en-US" altLang="en-US" sz="3600" b="1" dirty="0">
                <a:solidFill>
                  <a:srgbClr val="005392"/>
                </a:solidFill>
                <a:cs typeface="Arial" pitchFamily="34" charset="0"/>
              </a:endParaRP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090" y="1447800"/>
            <a:ext cx="6433110" cy="46482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76" y="1336083"/>
            <a:ext cx="1905001" cy="171247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274" y="3164883"/>
            <a:ext cx="1905001" cy="148331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276" y="4765083"/>
            <a:ext cx="1905001" cy="14833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709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a:t>
            </a:fld>
            <a:endParaRPr lang="en-US">
              <a:solidFill>
                <a:prstClr val="black">
                  <a:tint val="75000"/>
                </a:prstClr>
              </a:solidFill>
            </a:endParaRPr>
          </a:p>
        </p:txBody>
      </p:sp>
      <p:sp>
        <p:nvSpPr>
          <p:cNvPr id="13" name="Text Box 2"/>
          <p:cNvSpPr txBox="1">
            <a:spLocks noChangeArrowheads="1"/>
          </p:cNvSpPr>
          <p:nvPr/>
        </p:nvSpPr>
        <p:spPr bwMode="auto">
          <a:xfrm>
            <a:off x="-1" y="505288"/>
            <a:ext cx="9144001"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1" tIns="36571" rIns="36571" bIns="36571" numCol="1" anchor="t" anchorCtr="0" compatLnSpc="1">
            <a:prstTxWarp prst="textNoShape">
              <a:avLst/>
            </a:prstTxWarp>
          </a:bodyPr>
          <a:lstStyle/>
          <a:p>
            <a:pPr algn="ctr" defTabSz="914270" fontAlgn="base">
              <a:lnSpc>
                <a:spcPts val="4400"/>
              </a:lnSpc>
              <a:spcBef>
                <a:spcPct val="0"/>
              </a:spcBef>
              <a:spcAft>
                <a:spcPct val="0"/>
              </a:spcAft>
            </a:pPr>
            <a:r>
              <a:rPr lang="en-US" altLang="en-US" sz="4400" dirty="0">
                <a:solidFill>
                  <a:srgbClr val="0070C0"/>
                </a:solidFill>
                <a:cs typeface="Arial" pitchFamily="34" charset="0"/>
              </a:rPr>
              <a:t>Gulf Environmental </a:t>
            </a:r>
            <a:br>
              <a:rPr lang="en-US" altLang="en-US" sz="4400" dirty="0">
                <a:solidFill>
                  <a:srgbClr val="0070C0"/>
                </a:solidFill>
                <a:cs typeface="Arial" pitchFamily="34" charset="0"/>
              </a:rPr>
            </a:br>
            <a:r>
              <a:rPr lang="en-US" altLang="en-US" sz="4400" dirty="0">
                <a:solidFill>
                  <a:srgbClr val="0070C0"/>
                </a:solidFill>
                <a:cs typeface="Arial" pitchFamily="34" charset="0"/>
              </a:rPr>
              <a:t>Benefit Fund (GEBF)</a:t>
            </a:r>
          </a:p>
        </p:txBody>
      </p:sp>
      <p:sp>
        <p:nvSpPr>
          <p:cNvPr id="10" name="TextBox 9"/>
          <p:cNvSpPr txBox="1"/>
          <p:nvPr/>
        </p:nvSpPr>
        <p:spPr>
          <a:xfrm>
            <a:off x="-12215" y="5500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sp>
        <p:nvSpPr>
          <p:cNvPr id="2" name="Content Placeholder 1"/>
          <p:cNvSpPr>
            <a:spLocks noGrp="1"/>
          </p:cNvSpPr>
          <p:nvPr>
            <p:ph idx="1"/>
          </p:nvPr>
        </p:nvSpPr>
        <p:spPr>
          <a:xfrm>
            <a:off x="339089" y="2123851"/>
            <a:ext cx="4690111" cy="3591150"/>
          </a:xfrm>
        </p:spPr>
        <p:txBody>
          <a:bodyPr>
            <a:noAutofit/>
          </a:bodyPr>
          <a:lstStyle/>
          <a:p>
            <a:pPr marL="0" indent="0">
              <a:spcBef>
                <a:spcPts val="0"/>
              </a:spcBef>
              <a:buNone/>
            </a:pPr>
            <a:r>
              <a:rPr lang="en-US" dirty="0"/>
              <a:t>GEBF Restoration Strategy:</a:t>
            </a:r>
          </a:p>
          <a:p>
            <a:pPr marL="347663" indent="-228600">
              <a:spcBef>
                <a:spcPts val="600"/>
              </a:spcBef>
              <a:spcAft>
                <a:spcPts val="600"/>
              </a:spcAft>
            </a:pPr>
            <a:r>
              <a:rPr lang="en-US" sz="2400" dirty="0"/>
              <a:t>SWIM Plan Updates </a:t>
            </a:r>
            <a:br>
              <a:rPr lang="en-US" sz="2400" dirty="0"/>
            </a:br>
            <a:r>
              <a:rPr lang="en-US" sz="2400" dirty="0"/>
              <a:t>(NWF &amp; Suwannee WMDs).</a:t>
            </a:r>
          </a:p>
          <a:p>
            <a:pPr marL="347663" indent="-228600">
              <a:spcBef>
                <a:spcPts val="600"/>
              </a:spcBef>
              <a:spcAft>
                <a:spcPts val="600"/>
              </a:spcAft>
            </a:pPr>
            <a:r>
              <a:rPr lang="en-US" sz="2400" dirty="0"/>
              <a:t>Seagrass Assessment (Fish and Wildlife Research Institute).</a:t>
            </a:r>
            <a:br>
              <a:rPr lang="en-US" sz="2400" dirty="0"/>
            </a:br>
            <a:endParaRPr lang="en-US" sz="2400" dirty="0"/>
          </a:p>
          <a:p>
            <a:pPr marL="0" indent="0">
              <a:spcBef>
                <a:spcPts val="600"/>
              </a:spcBef>
              <a:buNone/>
            </a:pPr>
            <a:r>
              <a:rPr lang="en-US" sz="2400" b="1" dirty="0">
                <a:solidFill>
                  <a:srgbClr val="0070C0"/>
                </a:solidFill>
              </a:rPr>
              <a:t>Goal: Prioritized Project List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123851"/>
            <a:ext cx="3749770" cy="374354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246259"/>
            <a:ext cx="1143000" cy="502786"/>
          </a:xfrm>
          <a:prstGeom prst="rect">
            <a:avLst/>
          </a:prstGeom>
        </p:spPr>
      </p:pic>
    </p:spTree>
    <p:extLst>
      <p:ext uri="{BB962C8B-B14F-4D97-AF65-F5344CB8AC3E}">
        <p14:creationId xmlns:p14="http://schemas.microsoft.com/office/powerpoint/2010/main" val="1504683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20</a:t>
            </a:fld>
            <a:endParaRPr lang="en-US">
              <a:solidFill>
                <a:prstClr val="black">
                  <a:tint val="75000"/>
                </a:prstClr>
              </a:solidFill>
            </a:endParaRPr>
          </a:p>
        </p:txBody>
      </p:sp>
      <p:sp>
        <p:nvSpPr>
          <p:cNvPr id="13" name="Text Box 2"/>
          <p:cNvSpPr txBox="1">
            <a:spLocks noChangeArrowheads="1"/>
          </p:cNvSpPr>
          <p:nvPr/>
        </p:nvSpPr>
        <p:spPr bwMode="auto">
          <a:xfrm>
            <a:off x="0" y="381000"/>
            <a:ext cx="91440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1" tIns="36571" rIns="36571" bIns="36571" numCol="1" anchor="t" anchorCtr="0" compatLnSpc="1">
            <a:prstTxWarp prst="textNoShape">
              <a:avLst/>
            </a:prstTxWarp>
          </a:bodyPr>
          <a:lstStyle/>
          <a:p>
            <a:pPr algn="ctr" fontAlgn="base">
              <a:spcBef>
                <a:spcPct val="0"/>
              </a:spcBef>
              <a:spcAft>
                <a:spcPct val="0"/>
              </a:spcAft>
            </a:pPr>
            <a:r>
              <a:rPr lang="en-US" altLang="en-US" sz="4000" dirty="0">
                <a:solidFill>
                  <a:srgbClr val="002060"/>
                </a:solidFill>
                <a:cs typeface="Arial" pitchFamily="34" charset="0"/>
              </a:rPr>
              <a:t>An Array of Funding Resources</a:t>
            </a: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6" name="Table 25"/>
          <p:cNvGraphicFramePr>
            <a:graphicFrameLocks noGrp="1"/>
          </p:cNvGraphicFramePr>
          <p:nvPr>
            <p:extLst>
              <p:ext uri="{D42A27DB-BD31-4B8C-83A1-F6EECF244321}">
                <p14:modId xmlns:p14="http://schemas.microsoft.com/office/powerpoint/2010/main" val="2399647709"/>
              </p:ext>
            </p:extLst>
          </p:nvPr>
        </p:nvGraphicFramePr>
        <p:xfrm>
          <a:off x="609600" y="1066800"/>
          <a:ext cx="7955280" cy="534924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xmlns="" val="2715595648"/>
                    </a:ext>
                  </a:extLst>
                </a:gridCol>
                <a:gridCol w="2651760">
                  <a:extLst>
                    <a:ext uri="{9D8B030D-6E8A-4147-A177-3AD203B41FA5}">
                      <a16:colId xmlns:a16="http://schemas.microsoft.com/office/drawing/2014/main" xmlns="" val="4238125768"/>
                    </a:ext>
                  </a:extLst>
                </a:gridCol>
                <a:gridCol w="2651760">
                  <a:extLst>
                    <a:ext uri="{9D8B030D-6E8A-4147-A177-3AD203B41FA5}">
                      <a16:colId xmlns:a16="http://schemas.microsoft.com/office/drawing/2014/main" xmlns="" val="144964603"/>
                    </a:ext>
                  </a:extLst>
                </a:gridCol>
              </a:tblGrid>
              <a:tr h="370840">
                <a:tc>
                  <a:txBody>
                    <a:bodyPr/>
                    <a:lstStyle/>
                    <a:p>
                      <a:pPr algn="ctr"/>
                      <a:r>
                        <a:rPr lang="en-US" sz="2300" dirty="0">
                          <a:solidFill>
                            <a:schemeClr val="tx1"/>
                          </a:solidFill>
                          <a:latin typeface="+mn-lt"/>
                        </a:rPr>
                        <a:t>RESTORE Bucket 1</a:t>
                      </a:r>
                    </a:p>
                    <a:p>
                      <a:pPr algn="ctr"/>
                      <a:r>
                        <a:rPr lang="en-US" sz="2000" b="0" dirty="0">
                          <a:solidFill>
                            <a:schemeClr val="tx1"/>
                          </a:solidFill>
                          <a:latin typeface="+mn-lt"/>
                        </a:rPr>
                        <a:t>County MYIPs</a:t>
                      </a:r>
                    </a:p>
                  </a:txBody>
                  <a:tcPr anchor="ctr">
                    <a:lnB w="19050" cap="flat" cmpd="sng" algn="ctr">
                      <a:solidFill>
                        <a:schemeClr val="bg1">
                          <a:lumMod val="95000"/>
                        </a:schemeClr>
                      </a:solidFill>
                      <a:prstDash val="solid"/>
                      <a:round/>
                      <a:headEnd type="none" w="med" len="med"/>
                      <a:tailEnd type="none" w="med" len="med"/>
                    </a:lnB>
                    <a:solidFill>
                      <a:srgbClr val="D0D8E8"/>
                    </a:solidFill>
                  </a:tcPr>
                </a:tc>
                <a:tc>
                  <a:txBody>
                    <a:bodyPr/>
                    <a:lstStyle/>
                    <a:p>
                      <a:pPr algn="ctr"/>
                      <a:r>
                        <a:rPr lang="en-US" sz="2300" dirty="0">
                          <a:solidFill>
                            <a:schemeClr val="tx1"/>
                          </a:solidFill>
                          <a:latin typeface="+mn-lt"/>
                        </a:rPr>
                        <a:t>NFWF </a:t>
                      </a:r>
                    </a:p>
                    <a:p>
                      <a:pPr algn="ctr"/>
                      <a:r>
                        <a:rPr lang="en-US" sz="2000" b="0" dirty="0">
                          <a:solidFill>
                            <a:schemeClr val="tx1"/>
                          </a:solidFill>
                          <a:latin typeface="+mn-lt"/>
                        </a:rPr>
                        <a:t>Gulf Environmental Benefit Fund</a:t>
                      </a:r>
                    </a:p>
                  </a:txBody>
                  <a:tcPr anchor="ctr">
                    <a:lnB w="19050" cap="flat" cmpd="sng" algn="ctr">
                      <a:solidFill>
                        <a:schemeClr val="bg1">
                          <a:lumMod val="95000"/>
                        </a:schemeClr>
                      </a:solidFill>
                      <a:prstDash val="solid"/>
                      <a:round/>
                      <a:headEnd type="none" w="med" len="med"/>
                      <a:tailEnd type="none" w="med" len="med"/>
                    </a:lnB>
                    <a:solidFill>
                      <a:srgbClr val="D0D8E8"/>
                    </a:solidFill>
                  </a:tcPr>
                </a:tc>
                <a:tc>
                  <a:txBody>
                    <a:bodyPr/>
                    <a:lstStyle/>
                    <a:p>
                      <a:pPr algn="ctr"/>
                      <a:r>
                        <a:rPr lang="en-US" sz="2300" dirty="0">
                          <a:solidFill>
                            <a:schemeClr val="tx1"/>
                          </a:solidFill>
                          <a:latin typeface="+mn-lt"/>
                        </a:rPr>
                        <a:t>Florida Legislature</a:t>
                      </a:r>
                    </a:p>
                  </a:txBody>
                  <a:tcPr anchor="ctr">
                    <a:lnB w="19050" cap="flat" cmpd="sng" algn="ctr">
                      <a:solidFill>
                        <a:schemeClr val="bg1">
                          <a:lumMod val="95000"/>
                        </a:schemeClr>
                      </a:solidFill>
                      <a:prstDash val="solid"/>
                      <a:round/>
                      <a:headEnd type="none" w="med" len="med"/>
                      <a:tailEnd type="none" w="med" len="med"/>
                    </a:lnB>
                    <a:solidFill>
                      <a:srgbClr val="D0D8E8"/>
                    </a:solidFill>
                  </a:tcPr>
                </a:tc>
                <a:extLst>
                  <a:ext uri="{0D108BD9-81ED-4DB2-BD59-A6C34878D82A}">
                    <a16:rowId xmlns:a16="http://schemas.microsoft.com/office/drawing/2014/main" xmlns="" val="724518201"/>
                  </a:ext>
                </a:extLst>
              </a:tr>
              <a:tr h="370840">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RESTORE Bucket 2</a:t>
                      </a:r>
                    </a:p>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Gulf Coast Ecosystem Restoration Council</a:t>
                      </a:r>
                    </a:p>
                  </a:txBody>
                  <a:tcPr anchor="ctr">
                    <a:lnT w="19050" cap="flat" cmpd="sng" algn="ctr">
                      <a:solidFill>
                        <a:schemeClr val="bg1">
                          <a:lumMod val="95000"/>
                        </a:schemeClr>
                      </a:solidFill>
                      <a:prstDash val="solid"/>
                      <a:round/>
                      <a:headEnd type="none" w="med" len="med"/>
                      <a:tailEnd type="none" w="med" len="med"/>
                    </a:lnT>
                    <a:solidFill>
                      <a:srgbClr val="E9EFF7"/>
                    </a:solidFill>
                  </a:tcPr>
                </a:tc>
                <a:tc>
                  <a:txBody>
                    <a:bodyPr/>
                    <a:lstStyle/>
                    <a:p>
                      <a:pPr marL="0" marR="0" lvl="0" indent="0" algn="ctr" defTabSz="914270" rtl="0" eaLnBrk="1" fontAlgn="ctr" latinLnBrk="0" hangingPunct="1">
                        <a:lnSpc>
                          <a:spcPct val="100000"/>
                        </a:lnSpc>
                        <a:spcBef>
                          <a:spcPts val="0"/>
                        </a:spcBef>
                        <a:spcAft>
                          <a:spcPts val="0"/>
                        </a:spcAft>
                        <a:buClrTx/>
                        <a:buSzTx/>
                        <a:buFontTx/>
                        <a:buNone/>
                        <a:tabLst/>
                        <a:defRPr/>
                      </a:pPr>
                      <a:r>
                        <a:rPr lang="en-US" sz="2300" b="1" kern="1200" dirty="0">
                          <a:solidFill>
                            <a:schemeClr val="tx1"/>
                          </a:solidFill>
                          <a:latin typeface="+mn-lt"/>
                          <a:ea typeface="+mn-ea"/>
                          <a:cs typeface="+mn-cs"/>
                        </a:rPr>
                        <a:t>Florida Springs Restoration Funding</a:t>
                      </a:r>
                      <a:endParaRPr lang="fr-FR" sz="2300" b="1" kern="1200" dirty="0">
                        <a:solidFill>
                          <a:schemeClr val="tx1"/>
                        </a:solidFill>
                        <a:latin typeface="+mn-lt"/>
                        <a:ea typeface="+mn-ea"/>
                        <a:cs typeface="+mn-cs"/>
                      </a:endParaRPr>
                    </a:p>
                  </a:txBody>
                  <a:tcPr marL="7620" marR="7620" marT="7620" marB="0" anchor="ctr">
                    <a:lnT w="19050" cap="flat" cmpd="sng" algn="ctr">
                      <a:solidFill>
                        <a:schemeClr val="bg1">
                          <a:lumMod val="95000"/>
                        </a:schemeClr>
                      </a:solidFill>
                      <a:prstDash val="solid"/>
                      <a:round/>
                      <a:headEnd type="none" w="med" len="med"/>
                      <a:tailEnd type="none" w="med" len="med"/>
                    </a:lnT>
                    <a:solidFill>
                      <a:srgbClr val="E9EFF7"/>
                    </a:solidFill>
                  </a:tcPr>
                </a:tc>
                <a:tc>
                  <a:txBody>
                    <a:bodyPr/>
                    <a:lstStyle/>
                    <a:p>
                      <a:pPr algn="ctr"/>
                      <a:r>
                        <a:rPr lang="en-US" sz="2300" b="1" kern="1200" dirty="0">
                          <a:solidFill>
                            <a:schemeClr val="tx1"/>
                          </a:solidFill>
                          <a:latin typeface="+mn-lt"/>
                          <a:ea typeface="+mn-ea"/>
                          <a:cs typeface="+mn-cs"/>
                        </a:rPr>
                        <a:t>US EPA</a:t>
                      </a:r>
                    </a:p>
                    <a:p>
                      <a:pPr marL="0" algn="ctr" defTabSz="914270" rtl="0" eaLnBrk="1" latinLnBrk="0" hangingPunct="1"/>
                      <a:r>
                        <a:rPr lang="en-US" sz="2000" b="0" kern="1200" dirty="0">
                          <a:solidFill>
                            <a:schemeClr val="tx1"/>
                          </a:solidFill>
                          <a:latin typeface="+mn-lt"/>
                          <a:ea typeface="+mn-ea"/>
                          <a:cs typeface="+mn-cs"/>
                        </a:rPr>
                        <a:t>Section 319 Grants</a:t>
                      </a:r>
                    </a:p>
                  </a:txBody>
                  <a:tcPr anchor="ctr">
                    <a:lnT w="19050" cap="flat" cmpd="sng" algn="ctr">
                      <a:solidFill>
                        <a:schemeClr val="bg1">
                          <a:lumMod val="95000"/>
                        </a:schemeClr>
                      </a:solidFill>
                      <a:prstDash val="solid"/>
                      <a:round/>
                      <a:headEnd type="none" w="med" len="med"/>
                      <a:tailEnd type="none" w="med" len="med"/>
                    </a:lnT>
                    <a:solidFill>
                      <a:srgbClr val="E9EFF7"/>
                    </a:solidFill>
                  </a:tcPr>
                </a:tc>
                <a:extLst>
                  <a:ext uri="{0D108BD9-81ED-4DB2-BD59-A6C34878D82A}">
                    <a16:rowId xmlns:a16="http://schemas.microsoft.com/office/drawing/2014/main" xmlns="" val="3282846994"/>
                  </a:ext>
                </a:extLst>
              </a:tr>
              <a:tr h="370840">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RESTORE Bucket 3</a:t>
                      </a:r>
                    </a:p>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Florida Gulf Consortium</a:t>
                      </a:r>
                    </a:p>
                  </a:txBody>
                  <a:tcPr anchor="ctr">
                    <a:solidFill>
                      <a:srgbClr val="D0D8E8"/>
                    </a:solidFill>
                  </a:tcPr>
                </a:tc>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lang="fr-FR" sz="2300" b="1" kern="1200" dirty="0">
                          <a:solidFill>
                            <a:schemeClr val="tx1"/>
                          </a:solidFill>
                          <a:latin typeface="+mn-lt"/>
                          <a:ea typeface="+mn-ea"/>
                          <a:cs typeface="+mn-cs"/>
                        </a:rPr>
                        <a:t>NRDA </a:t>
                      </a:r>
                    </a:p>
                    <a:p>
                      <a:pPr marL="0" marR="0" lvl="0" indent="0" algn="ctr" defTabSz="914270" rtl="0" eaLnBrk="1" fontAlgn="auto" latinLnBrk="0" hangingPunct="1">
                        <a:lnSpc>
                          <a:spcPct val="100000"/>
                        </a:lnSpc>
                        <a:spcBef>
                          <a:spcPts val="0"/>
                        </a:spcBef>
                        <a:spcAft>
                          <a:spcPts val="0"/>
                        </a:spcAft>
                        <a:buClrTx/>
                        <a:buSzTx/>
                        <a:buFontTx/>
                        <a:buNone/>
                        <a:tabLst/>
                        <a:defRPr/>
                      </a:pPr>
                      <a:r>
                        <a:rPr lang="fr-FR" sz="2000" b="0" kern="1200" dirty="0">
                          <a:solidFill>
                            <a:schemeClr val="tx1"/>
                          </a:solidFill>
                          <a:latin typeface="+mn-lt"/>
                          <a:ea typeface="+mn-ea"/>
                          <a:cs typeface="+mn-cs"/>
                        </a:rPr>
                        <a:t>Natural Resource Damage Assessment</a:t>
                      </a:r>
                      <a:endParaRPr lang="en-US" sz="2000" dirty="0">
                        <a:solidFill>
                          <a:schemeClr val="tx1"/>
                        </a:solidFill>
                        <a:latin typeface="+mn-lt"/>
                      </a:endParaRPr>
                    </a:p>
                  </a:txBody>
                  <a:tcPr anchor="ctr">
                    <a:solidFill>
                      <a:srgbClr val="D0D8E8"/>
                    </a:solidFill>
                  </a:tcPr>
                </a:tc>
                <a:tc>
                  <a:txBody>
                    <a:bodyPr/>
                    <a:lstStyle/>
                    <a:p>
                      <a:pPr marL="0" algn="ctr" defTabSz="914270" rtl="0" eaLnBrk="1" latinLnBrk="0" hangingPunct="1"/>
                      <a:r>
                        <a:rPr lang="en-US" sz="2300" b="1" kern="1200" dirty="0">
                          <a:solidFill>
                            <a:schemeClr val="tx1"/>
                          </a:solidFill>
                          <a:latin typeface="+mn-lt"/>
                          <a:ea typeface="+mn-ea"/>
                          <a:cs typeface="+mn-cs"/>
                        </a:rPr>
                        <a:t>Triumph Gulf Coast Inc.</a:t>
                      </a:r>
                    </a:p>
                  </a:txBody>
                  <a:tcPr anchor="ctr">
                    <a:solidFill>
                      <a:srgbClr val="D0D8E8"/>
                    </a:solidFill>
                  </a:tcPr>
                </a:tc>
                <a:extLst>
                  <a:ext uri="{0D108BD9-81ED-4DB2-BD59-A6C34878D82A}">
                    <a16:rowId xmlns:a16="http://schemas.microsoft.com/office/drawing/2014/main" xmlns="" val="1806177321"/>
                  </a:ext>
                </a:extLst>
              </a:tr>
              <a:tr h="370840">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RESTORE Bucket 4</a:t>
                      </a:r>
                    </a:p>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NOAA Science Program</a:t>
                      </a:r>
                    </a:p>
                  </a:txBody>
                  <a:tcPr anchor="ctr">
                    <a:solidFill>
                      <a:srgbClr val="E9EFF7"/>
                    </a:solidFill>
                  </a:tcPr>
                </a:tc>
                <a:tc>
                  <a:txBody>
                    <a:bodyPr/>
                    <a:lstStyle/>
                    <a:p>
                      <a:pPr algn="ctr"/>
                      <a:r>
                        <a:rPr lang="en-US" sz="2300" b="1" dirty="0">
                          <a:solidFill>
                            <a:schemeClr val="tx1"/>
                          </a:solidFill>
                          <a:latin typeface="+mn-lt"/>
                        </a:rPr>
                        <a:t>Florida Land Acquisition Trust Fund</a:t>
                      </a:r>
                    </a:p>
                  </a:txBody>
                  <a:tcPr anchor="ctr">
                    <a:solidFill>
                      <a:srgbClr val="E9EFF7"/>
                    </a:solidFill>
                  </a:tcPr>
                </a:tc>
                <a:tc>
                  <a:txBody>
                    <a:bodyPr/>
                    <a:lstStyle/>
                    <a:p>
                      <a:pPr algn="ctr"/>
                      <a:r>
                        <a:rPr lang="en-US" sz="2300" b="1" i="0" kern="1200" dirty="0">
                          <a:solidFill>
                            <a:schemeClr val="tx1"/>
                          </a:solidFill>
                          <a:effectLst/>
                          <a:latin typeface="+mn-lt"/>
                          <a:ea typeface="+mn-ea"/>
                          <a:cs typeface="+mn-cs"/>
                        </a:rPr>
                        <a:t>TMDL Water Quality Restoration Grants</a:t>
                      </a:r>
                    </a:p>
                  </a:txBody>
                  <a:tcPr anchor="ctr">
                    <a:solidFill>
                      <a:srgbClr val="E9EFF7"/>
                    </a:solidFill>
                  </a:tcPr>
                </a:tc>
                <a:extLst>
                  <a:ext uri="{0D108BD9-81ED-4DB2-BD59-A6C34878D82A}">
                    <a16:rowId xmlns:a16="http://schemas.microsoft.com/office/drawing/2014/main" xmlns="" val="1639245369"/>
                  </a:ext>
                </a:extLst>
              </a:tr>
              <a:tr h="370840">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RESTORE Bucket 5</a:t>
                      </a:r>
                    </a:p>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FL Inst. of Oceanography</a:t>
                      </a:r>
                    </a:p>
                  </a:txBody>
                  <a:tcPr anchor="ctr">
                    <a:solidFill>
                      <a:srgbClr val="D0D8E8"/>
                    </a:solidFill>
                  </a:tcPr>
                </a:tc>
                <a:tc>
                  <a:txBody>
                    <a:bodyPr/>
                    <a:lstStyle/>
                    <a:p>
                      <a:pPr algn="ctr"/>
                      <a:r>
                        <a:rPr lang="en-US" sz="2300" b="1" dirty="0">
                          <a:solidFill>
                            <a:schemeClr val="tx1"/>
                          </a:solidFill>
                          <a:latin typeface="+mn-lt"/>
                        </a:rPr>
                        <a:t>Clean Water State Revolving Fund</a:t>
                      </a:r>
                    </a:p>
                  </a:txBody>
                  <a:tcPr anchor="ctr">
                    <a:solidFill>
                      <a:srgbClr val="D0D8E8"/>
                    </a:solidFill>
                  </a:tcPr>
                </a:tc>
                <a:tc>
                  <a:txBody>
                    <a:bodyPr/>
                    <a:lstStyle/>
                    <a:p>
                      <a:pPr algn="ctr"/>
                      <a:r>
                        <a:rPr lang="en-US" sz="2300" b="1" dirty="0">
                          <a:solidFill>
                            <a:schemeClr val="tx1"/>
                          </a:solidFill>
                          <a:latin typeface="+mn-lt"/>
                        </a:rPr>
                        <a:t>FL Coastal Mgt Program</a:t>
                      </a:r>
                    </a:p>
                  </a:txBody>
                  <a:tcPr anchor="ctr">
                    <a:solidFill>
                      <a:srgbClr val="D0D8E8"/>
                    </a:solidFill>
                  </a:tcPr>
                </a:tc>
                <a:extLst>
                  <a:ext uri="{0D108BD9-81ED-4DB2-BD59-A6C34878D82A}">
                    <a16:rowId xmlns:a16="http://schemas.microsoft.com/office/drawing/2014/main" xmlns="" val="317159399"/>
                  </a:ext>
                </a:extLst>
              </a:tr>
            </a:tbl>
          </a:graphicData>
        </a:graphic>
      </p:graphicFrame>
    </p:spTree>
    <p:extLst>
      <p:ext uri="{BB962C8B-B14F-4D97-AF65-F5344CB8AC3E}">
        <p14:creationId xmlns:p14="http://schemas.microsoft.com/office/powerpoint/2010/main" val="725051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21</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1825473775"/>
              </p:ext>
            </p:extLst>
          </p:nvPr>
        </p:nvGraphicFramePr>
        <p:xfrm>
          <a:off x="304800" y="1219200"/>
          <a:ext cx="8243961" cy="548640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36716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280555">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1979468">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Urban Stormwater Retrofits</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quality improvement</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Flood protection</a:t>
                      </a:r>
                    </a:p>
                    <a:p>
                      <a:pPr marL="457200" marR="0" lvl="1" indent="0" algn="l" defTabSz="914270" rtl="0" eaLnBrk="1" latinLnBrk="0" hangingPunct="1">
                        <a:spcBef>
                          <a:spcPts val="600"/>
                        </a:spcBef>
                        <a:spcAft>
                          <a:spcPts val="0"/>
                        </a:spcAft>
                        <a:buFont typeface="Arial" panose="020B0604020202020204" pitchFamily="34" charset="0"/>
                        <a:buNone/>
                        <a:tabLst>
                          <a:tab pos="571500" algn="l"/>
                          <a:tab pos="4114800" algn="l"/>
                        </a:tabLst>
                      </a:pPr>
                      <a:r>
                        <a:rPr lang="en-US" sz="1400" i="1" kern="1200" dirty="0" smtClean="0">
                          <a:solidFill>
                            <a:srgbClr val="003258"/>
                          </a:solidFill>
                          <a:effectLst/>
                          <a:latin typeface="+mn-lt"/>
                          <a:ea typeface="Calibri"/>
                          <a:cs typeface="Times New Roman"/>
                        </a:rPr>
                        <a:t>Example focus areas:</a:t>
                      </a:r>
                      <a:endParaRPr lang="en-US" sz="1600" i="1" kern="1200" dirty="0" smtClean="0">
                        <a:solidFill>
                          <a:srgbClr val="003258"/>
                        </a:solidFill>
                        <a:effectLst/>
                        <a:latin typeface="+mn-lt"/>
                        <a:ea typeface="Calibri"/>
                        <a:cs typeface="Times New Roman"/>
                      </a:endParaRPr>
                    </a:p>
                    <a:p>
                      <a:pPr marL="282575" marR="0" lvl="1" indent="0" algn="l" defTabSz="914270" rtl="0" eaLnBrk="1" latinLnBrk="0" hangingPunct="1">
                        <a:spcBef>
                          <a:spcPts val="600"/>
                        </a:spcBef>
                        <a:spcAft>
                          <a:spcPts val="0"/>
                        </a:spcAft>
                        <a:buFont typeface="Arial" panose="020B0604020202020204" pitchFamily="34" charset="0"/>
                        <a:buNone/>
                        <a:tabLst>
                          <a:tab pos="4114800" algn="l"/>
                        </a:tabLst>
                      </a:pPr>
                      <a:r>
                        <a:rPr lang="en-US" sz="1200" i="1" kern="1200" dirty="0" smtClean="0">
                          <a:solidFill>
                            <a:srgbClr val="00005A"/>
                          </a:solidFill>
                          <a:effectLst/>
                          <a:latin typeface="+mn-lt"/>
                          <a:ea typeface="Calibri"/>
                          <a:cs typeface="Times New Roman"/>
                        </a:rPr>
                        <a:t>Tenmile Creek </a:t>
                      </a:r>
                      <a:r>
                        <a:rPr lang="en-US" sz="1200" i="1" kern="1200" dirty="0" smtClean="0">
                          <a:solidFill>
                            <a:srgbClr val="003258"/>
                          </a:solidFill>
                          <a:effectLst/>
                          <a:latin typeface="+mn-lt"/>
                          <a:ea typeface="Calibri"/>
                          <a:cs typeface="Times New Roman"/>
                        </a:rPr>
                        <a:t>Regional</a:t>
                      </a:r>
                      <a:r>
                        <a:rPr lang="en-US" sz="1200" i="1" kern="1200" dirty="0" smtClean="0">
                          <a:solidFill>
                            <a:srgbClr val="00005A"/>
                          </a:solidFill>
                          <a:effectLst/>
                          <a:latin typeface="+mn-lt"/>
                          <a:ea typeface="Calibri"/>
                          <a:cs typeface="Times New Roman"/>
                        </a:rPr>
                        <a:t> Pond</a:t>
                      </a:r>
                    </a:p>
                    <a:p>
                      <a:pPr marL="282575" marR="0" lvl="1" indent="0" algn="l" defTabSz="914270" rtl="0" eaLnBrk="1" latinLnBrk="0" hangingPunct="1">
                        <a:spcBef>
                          <a:spcPts val="600"/>
                        </a:spcBef>
                        <a:spcAft>
                          <a:spcPts val="0"/>
                        </a:spcAft>
                        <a:buFont typeface="Arial" panose="020B0604020202020204" pitchFamily="34" charset="0"/>
                        <a:buNone/>
                        <a:tabLst>
                          <a:tab pos="4114800" algn="l"/>
                        </a:tabLst>
                      </a:pPr>
                      <a:r>
                        <a:rPr lang="en-US" sz="1200" i="1" kern="1200" baseline="0" dirty="0" smtClean="0">
                          <a:solidFill>
                            <a:srgbClr val="00005A"/>
                          </a:solidFill>
                          <a:effectLst/>
                          <a:latin typeface="+mn-lt"/>
                          <a:ea typeface="Calibri"/>
                          <a:cs typeface="Times New Roman"/>
                        </a:rPr>
                        <a:t>Eightmile Creek Regional Pond</a:t>
                      </a:r>
                    </a:p>
                    <a:p>
                      <a:pPr marL="282575" marR="0" lvl="1" indent="0" algn="l" defTabSz="914270" rtl="0" eaLnBrk="1" latinLnBrk="0" hangingPunct="1">
                        <a:spcBef>
                          <a:spcPts val="600"/>
                        </a:spcBef>
                        <a:spcAft>
                          <a:spcPts val="0"/>
                        </a:spcAft>
                        <a:buFont typeface="Arial" panose="020B0604020202020204" pitchFamily="34" charset="0"/>
                        <a:buNone/>
                        <a:tabLst>
                          <a:tab pos="4114800" algn="l"/>
                        </a:tabLst>
                      </a:pPr>
                      <a:r>
                        <a:rPr lang="en-US" sz="1200" i="1" kern="1200" baseline="0" dirty="0" smtClean="0">
                          <a:solidFill>
                            <a:srgbClr val="00005A"/>
                          </a:solidFill>
                          <a:effectLst/>
                          <a:latin typeface="+mn-lt"/>
                          <a:ea typeface="Calibri"/>
                          <a:cs typeface="Times New Roman"/>
                        </a:rPr>
                        <a:t>Elevenmile Creek Regional Pond</a:t>
                      </a:r>
                    </a:p>
                    <a:p>
                      <a:pPr marL="282575" marR="0" lvl="1" indent="0" algn="l" defTabSz="914270" rtl="0" eaLnBrk="1" latinLnBrk="0" hangingPunct="1">
                        <a:spcBef>
                          <a:spcPts val="600"/>
                        </a:spcBef>
                        <a:spcAft>
                          <a:spcPts val="0"/>
                        </a:spcAft>
                        <a:buFont typeface="Arial" panose="020B0604020202020204" pitchFamily="34" charset="0"/>
                        <a:buNone/>
                        <a:tabLst>
                          <a:tab pos="4114800" algn="l"/>
                        </a:tabLst>
                      </a:pPr>
                      <a:r>
                        <a:rPr lang="en-US" sz="1200" i="1" kern="1200" baseline="0" dirty="0" smtClean="0">
                          <a:solidFill>
                            <a:srgbClr val="00005A"/>
                          </a:solidFill>
                          <a:effectLst/>
                          <a:latin typeface="+mn-lt"/>
                          <a:ea typeface="Calibri"/>
                          <a:cs typeface="Times New Roman"/>
                        </a:rPr>
                        <a:t>Lake Charlene/Bridle Trail Stormwater</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Escambia</a:t>
                      </a:r>
                      <a:r>
                        <a:rPr lang="en-US" sz="1600" kern="1200" baseline="0" dirty="0" smtClean="0">
                          <a:solidFill>
                            <a:schemeClr val="dk1"/>
                          </a:solidFill>
                          <a:effectLst/>
                          <a:latin typeface="+mn-lt"/>
                          <a:ea typeface="Calibri"/>
                          <a:cs typeface="Times New Roman"/>
                        </a:rPr>
                        <a:t> County</a:t>
                      </a:r>
                      <a:endParaRPr lang="en-US" sz="1600" kern="1200" dirty="0">
                        <a:solidFill>
                          <a:schemeClr val="dk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2"/>
                  </a:ext>
                </a:extLst>
              </a:tr>
              <a:tr h="1449532">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Monitoring </a:t>
                      </a:r>
                      <a:r>
                        <a:rPr lang="en-US" sz="1600" b="1" kern="1200" dirty="0" smtClean="0">
                          <a:solidFill>
                            <a:schemeClr val="lt1"/>
                          </a:solidFill>
                          <a:effectLst/>
                          <a:latin typeface="+mn-lt"/>
                          <a:ea typeface="+mn-ea"/>
                          <a:cs typeface="Times New Roman"/>
                        </a:rPr>
                        <a:t>Program Development and Enhancement</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Develop</a:t>
                      </a:r>
                      <a:r>
                        <a:rPr lang="en-US" sz="1600" kern="1200" baseline="0" dirty="0">
                          <a:solidFill>
                            <a:schemeClr val="dk1"/>
                          </a:solidFill>
                          <a:effectLst/>
                          <a:latin typeface="+mn-lt"/>
                          <a:ea typeface="Calibri"/>
                          <a:cs typeface="Times New Roman"/>
                        </a:rPr>
                        <a:t> targeted monitoring program</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a:solidFill>
                            <a:schemeClr val="dk1"/>
                          </a:solidFill>
                          <a:effectLst/>
                          <a:latin typeface="+mn-lt"/>
                          <a:ea typeface="Calibri"/>
                          <a:cs typeface="Times New Roman"/>
                        </a:rPr>
                        <a:t>Identify trends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a:solidFill>
                            <a:schemeClr val="dk1"/>
                          </a:solidFill>
                          <a:effectLst/>
                          <a:latin typeface="+mn-lt"/>
                          <a:ea typeface="Calibri"/>
                          <a:cs typeface="Times New Roman"/>
                        </a:rPr>
                        <a:t>Support adaptive management</a:t>
                      </a:r>
                      <a:r>
                        <a:rPr lang="en-US" sz="1600" kern="1200" dirty="0">
                          <a:solidFill>
                            <a:schemeClr val="dk1"/>
                          </a:solidFill>
                          <a:effectLst/>
                          <a:latin typeface="+mn-lt"/>
                          <a:ea typeface="Calibri"/>
                          <a:cs typeface="Times New Roman"/>
                        </a:rPr>
                        <a:t> </a:t>
                      </a:r>
                      <a:endParaRPr lang="en-US" sz="1600" kern="1200" dirty="0" smtClean="0">
                        <a:solidFill>
                          <a:schemeClr val="dk1"/>
                        </a:solidFill>
                        <a:effectLst/>
                        <a:latin typeface="+mn-lt"/>
                        <a:ea typeface="Calibri"/>
                        <a:cs typeface="Times New Roman"/>
                      </a:endParaRP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Building</a:t>
                      </a:r>
                      <a:r>
                        <a:rPr lang="en-US" sz="1200" i="1" kern="1200" baseline="0" dirty="0" smtClean="0">
                          <a:solidFill>
                            <a:srgbClr val="00005A"/>
                          </a:solidFill>
                          <a:effectLst/>
                          <a:latin typeface="+mn-lt"/>
                          <a:ea typeface="Calibri"/>
                          <a:cs typeface="Times New Roman"/>
                        </a:rPr>
                        <a:t> on efforts of Bream Fishermen’s Association, </a:t>
                      </a:r>
                      <a:r>
                        <a:rPr lang="en-US" sz="1200" i="1" kern="1200" dirty="0" smtClean="0">
                          <a:solidFill>
                            <a:srgbClr val="00005A"/>
                          </a:solidFill>
                          <a:effectLst/>
                          <a:latin typeface="+mn-lt"/>
                          <a:ea typeface="Calibri"/>
                          <a:cs typeface="Times New Roman"/>
                        </a:rPr>
                        <a:t>FDOH, FDEP, and others</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Regional watershed initiatives</a:t>
                      </a:r>
                      <a:endParaRPr lang="en-US" sz="1600" kern="1200" dirty="0">
                        <a:solidFill>
                          <a:schemeClr val="dk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5"/>
                  </a:ext>
                </a:extLst>
              </a:tr>
              <a:tr h="1776845">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Basinwide Sedimentation Abatement</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Watershed assessment of </a:t>
                      </a:r>
                      <a:r>
                        <a:rPr lang="en-US" sz="1600" kern="1200" dirty="0">
                          <a:solidFill>
                            <a:schemeClr val="dk1"/>
                          </a:solidFill>
                          <a:effectLst/>
                          <a:latin typeface="+mn-lt"/>
                          <a:ea typeface="Calibri"/>
                          <a:cs typeface="Times New Roman"/>
                        </a:rPr>
                        <a:t>impacts from unpaved roads </a:t>
                      </a:r>
                      <a:r>
                        <a:rPr lang="en-US" sz="1600" kern="1200" dirty="0" smtClean="0">
                          <a:solidFill>
                            <a:schemeClr val="dk1"/>
                          </a:solidFill>
                          <a:effectLst/>
                          <a:latin typeface="+mn-lt"/>
                          <a:ea typeface="Calibri"/>
                          <a:cs typeface="Times New Roman"/>
                        </a:rPr>
                        <a:t>and other </a:t>
                      </a:r>
                      <a:r>
                        <a:rPr lang="en-US" sz="1600" kern="1200" dirty="0">
                          <a:solidFill>
                            <a:schemeClr val="dk1"/>
                          </a:solidFill>
                          <a:effectLst/>
                          <a:latin typeface="+mn-lt"/>
                          <a:ea typeface="Calibri"/>
                          <a:cs typeface="Times New Roman"/>
                        </a:rPr>
                        <a:t>erosion sites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Prioritize sites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Support </a:t>
                      </a:r>
                      <a:r>
                        <a:rPr lang="en-US" sz="1600" kern="1200" dirty="0" smtClean="0">
                          <a:solidFill>
                            <a:schemeClr val="dk1"/>
                          </a:solidFill>
                          <a:effectLst/>
                          <a:latin typeface="+mn-lt"/>
                          <a:ea typeface="Calibri"/>
                          <a:cs typeface="Times New Roman"/>
                        </a:rPr>
                        <a:t>implementation</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Unpaved road/stream crossing sites</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Borrow pits</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txBody>
                  <a:tcPr marL="68580" marR="68580" marT="0" marB="0"/>
                </a:tc>
                <a:extLst>
                  <a:ext uri="{0D108BD9-81ED-4DB2-BD59-A6C34878D82A}">
                    <a16:rowId xmlns="" xmlns:a16="http://schemas.microsoft.com/office/drawing/2014/main" val="10006"/>
                  </a:ext>
                </a:extLst>
              </a:tr>
            </a:tbl>
          </a:graphicData>
        </a:graphic>
      </p:graphicFrame>
      <p:grpSp>
        <p:nvGrpSpPr>
          <p:cNvPr id="14" name="Group 13"/>
          <p:cNvGrpSpPr/>
          <p:nvPr/>
        </p:nvGrpSpPr>
        <p:grpSpPr>
          <a:xfrm>
            <a:off x="76201" y="457200"/>
            <a:ext cx="8867922"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1827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22</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3767208002"/>
              </p:ext>
            </p:extLst>
          </p:nvPr>
        </p:nvGraphicFramePr>
        <p:xfrm>
          <a:off x="426745" y="1447800"/>
          <a:ext cx="8243961" cy="409956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36716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762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Agricultural </a:t>
                      </a:r>
                      <a:r>
                        <a:rPr lang="en-US" sz="1600" b="1" kern="1200" dirty="0" smtClean="0">
                          <a:solidFill>
                            <a:schemeClr val="lt1"/>
                          </a:solidFill>
                          <a:effectLst/>
                          <a:latin typeface="+mn-lt"/>
                          <a:ea typeface="+mn-ea"/>
                          <a:cs typeface="Times New Roman"/>
                        </a:rPr>
                        <a:t>Best Management Practices</a:t>
                      </a:r>
                      <a:r>
                        <a:rPr lang="en-US" sz="1600" b="1" kern="1200" baseline="0" dirty="0" smtClean="0">
                          <a:solidFill>
                            <a:schemeClr val="lt1"/>
                          </a:solidFill>
                          <a:effectLst/>
                          <a:latin typeface="+mn-lt"/>
                          <a:ea typeface="+mn-ea"/>
                          <a:cs typeface="Times New Roman"/>
                        </a:rPr>
                        <a:t> (</a:t>
                      </a:r>
                      <a:r>
                        <a:rPr lang="en-US" sz="1600" b="1" kern="1200" dirty="0" smtClean="0">
                          <a:solidFill>
                            <a:schemeClr val="lt1"/>
                          </a:solidFill>
                          <a:effectLst/>
                          <a:latin typeface="+mn-lt"/>
                          <a:ea typeface="+mn-ea"/>
                          <a:cs typeface="Times New Roman"/>
                        </a:rPr>
                        <a:t>BMPs)</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quality protection</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use </a:t>
                      </a:r>
                      <a:r>
                        <a:rPr lang="en-US" sz="1600" kern="1200" dirty="0" smtClean="0">
                          <a:solidFill>
                            <a:schemeClr val="dk1"/>
                          </a:solidFill>
                          <a:effectLst/>
                          <a:latin typeface="+mn-lt"/>
                          <a:ea typeface="Calibri"/>
                          <a:cs typeface="Times New Roman"/>
                        </a:rPr>
                        <a:t>efficiency</a:t>
                      </a:r>
                      <a:endParaRPr lang="en-US" sz="1600" kern="1200" dirty="0">
                        <a:solidFill>
                          <a:schemeClr val="dk1"/>
                        </a:solidFill>
                        <a:effectLst/>
                        <a:latin typeface="+mn-lt"/>
                        <a:ea typeface="Calibri"/>
                        <a:cs typeface="Times New Roman"/>
                      </a:endParaRP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Building upon initiatives developing in other regions of the state</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Includes Pensacola and Perdido Rivers &amp; Bays Agricultural Water Quality and Conservation Cost Share Initiative – Florida Department of Agricultural and Consumer Services</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FDACS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NRCS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Private </a:t>
                      </a:r>
                      <a:r>
                        <a:rPr lang="en-US" sz="1600" kern="1200" dirty="0" smtClean="0">
                          <a:solidFill>
                            <a:schemeClr val="dk1"/>
                          </a:solidFill>
                          <a:effectLst/>
                          <a:latin typeface="+mn-lt"/>
                          <a:ea typeface="Calibri"/>
                          <a:cs typeface="Times New Roman"/>
                        </a:rPr>
                        <a:t>producers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NWFWMD</a:t>
                      </a:r>
                      <a:endParaRPr lang="en-US" sz="1600" kern="1200" dirty="0">
                        <a:solidFill>
                          <a:schemeClr val="dk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2"/>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Silviculture BMPs</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quality protection</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Habitat </a:t>
                      </a:r>
                      <a:r>
                        <a:rPr lang="en-US" sz="1600" kern="1200" dirty="0" smtClean="0">
                          <a:solidFill>
                            <a:schemeClr val="dk1"/>
                          </a:solidFill>
                          <a:effectLst/>
                          <a:latin typeface="+mn-lt"/>
                          <a:ea typeface="Calibri"/>
                          <a:cs typeface="Times New Roman"/>
                        </a:rPr>
                        <a:t>protection</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Building on Florida's Silviculture BMP program (FDACS); cooperative effort between public agencies and private landowners</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FDACS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Private landowners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Public landowners</a:t>
                      </a:r>
                    </a:p>
                  </a:txBody>
                  <a:tcPr marL="68580" marR="68580" marT="0" marB="0"/>
                </a:tc>
                <a:extLst>
                  <a:ext uri="{0D108BD9-81ED-4DB2-BD59-A6C34878D82A}">
                    <a16:rowId xmlns="" xmlns:a16="http://schemas.microsoft.com/office/drawing/2014/main" val="10003"/>
                  </a:ext>
                </a:extLst>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Interstate Coordination</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Coordination of watershed management efforts across state lines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Coordinate priority efforts</a:t>
                      </a: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txBody>
                  <a:tcPr marL="68580" marR="68580" marT="0" marB="0"/>
                </a:tc>
                <a:extLst>
                  <a:ext uri="{0D108BD9-81ED-4DB2-BD59-A6C34878D82A}">
                    <a16:rowId xmlns="" xmlns:a16="http://schemas.microsoft.com/office/drawing/2014/main" val="10004"/>
                  </a:ext>
                </a:extLst>
              </a:tr>
            </a:tbl>
          </a:graphicData>
        </a:graphic>
      </p:graphicFrame>
      <p:grpSp>
        <p:nvGrpSpPr>
          <p:cNvPr id="14" name="Group 13"/>
          <p:cNvGrpSpPr/>
          <p:nvPr/>
        </p:nvGrpSpPr>
        <p:grpSpPr>
          <a:xfrm>
            <a:off x="76201" y="457200"/>
            <a:ext cx="8867922"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8833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23</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1446670102"/>
              </p:ext>
            </p:extLst>
          </p:nvPr>
        </p:nvGraphicFramePr>
        <p:xfrm>
          <a:off x="381000" y="1238250"/>
          <a:ext cx="8243961" cy="467868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762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Wetland and</a:t>
                      </a:r>
                      <a:r>
                        <a:rPr lang="en-US" sz="1600" b="1" kern="1200" baseline="0" dirty="0" smtClean="0">
                          <a:solidFill>
                            <a:schemeClr val="lt1"/>
                          </a:solidFill>
                          <a:effectLst/>
                          <a:latin typeface="+mn-lt"/>
                          <a:ea typeface="+mn-ea"/>
                          <a:cs typeface="Times New Roman"/>
                        </a:rPr>
                        <a:t> </a:t>
                      </a:r>
                      <a:r>
                        <a:rPr lang="en-US" sz="1600" b="1" kern="1200" dirty="0" smtClean="0">
                          <a:solidFill>
                            <a:schemeClr val="lt1"/>
                          </a:solidFill>
                          <a:effectLst/>
                          <a:latin typeface="+mn-lt"/>
                          <a:ea typeface="+mn-ea"/>
                          <a:cs typeface="Times New Roman"/>
                        </a:rPr>
                        <a:t>Hydrologic </a:t>
                      </a:r>
                      <a:r>
                        <a:rPr lang="en-US" sz="1600" b="1" kern="1200" dirty="0">
                          <a:solidFill>
                            <a:schemeClr val="lt1"/>
                          </a:solidFill>
                          <a:effectLst/>
                          <a:latin typeface="+mn-lt"/>
                          <a:ea typeface="+mn-ea"/>
                          <a:cs typeface="Times New Roman"/>
                        </a:rPr>
                        <a:t>Restoration</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Restoration of natural </a:t>
                      </a:r>
                      <a:r>
                        <a:rPr lang="en-US" sz="1600" kern="1200" dirty="0" smtClean="0">
                          <a:solidFill>
                            <a:schemeClr val="dk1"/>
                          </a:solidFill>
                          <a:effectLst/>
                          <a:latin typeface="+mn-lt"/>
                          <a:ea typeface="Calibri"/>
                          <a:cs typeface="Times New Roman"/>
                        </a:rPr>
                        <a:t>wetland, floodplain, and estuarine hydrology</a:t>
                      </a:r>
                    </a:p>
                    <a:p>
                      <a:pPr marL="285750" marR="0" indent="-285750" algn="l" defTabSz="914270" rtl="0" eaLnBrk="1" fontAlgn="auto" latinLnBrk="0" hangingPunct="1">
                        <a:lnSpc>
                          <a:spcPct val="100000"/>
                        </a:lnSpc>
                        <a:spcBef>
                          <a:spcPts val="0"/>
                        </a:spcBef>
                        <a:spcAft>
                          <a:spcPts val="0"/>
                        </a:spcAft>
                        <a:buClrTx/>
                        <a:buSzTx/>
                        <a:buFont typeface="Arial" panose="020B0604020202020204" pitchFamily="34" charset="0"/>
                        <a:buChar char="•"/>
                        <a:tabLst>
                          <a:tab pos="571500" algn="l"/>
                          <a:tab pos="4114800" algn="l"/>
                        </a:tabLst>
                        <a:defRPr/>
                      </a:pPr>
                      <a:r>
                        <a:rPr lang="en-US" sz="1600" kern="1200" dirty="0" smtClean="0">
                          <a:solidFill>
                            <a:schemeClr val="dk1"/>
                          </a:solidFill>
                          <a:effectLst/>
                          <a:latin typeface="+mn-lt"/>
                          <a:ea typeface="Calibri"/>
                          <a:cs typeface="Times New Roman"/>
                        </a:rPr>
                        <a:t>Restore wetland functions,</a:t>
                      </a:r>
                      <a:r>
                        <a:rPr lang="en-US" sz="1600" kern="1200" baseline="0" dirty="0" smtClean="0">
                          <a:solidFill>
                            <a:schemeClr val="dk1"/>
                          </a:solidFill>
                          <a:effectLst/>
                          <a:latin typeface="+mn-lt"/>
                          <a:ea typeface="Calibri"/>
                          <a:cs typeface="Times New Roman"/>
                        </a:rPr>
                        <a:t> including</a:t>
                      </a:r>
                      <a:r>
                        <a:rPr lang="en-US" sz="1600" kern="1200" dirty="0" smtClean="0">
                          <a:solidFill>
                            <a:schemeClr val="dk1"/>
                          </a:solidFill>
                          <a:effectLst/>
                          <a:latin typeface="+mn-lt"/>
                          <a:ea typeface="Calibri"/>
                          <a:cs typeface="Times New Roman"/>
                        </a:rPr>
                        <a:t> habitat, floodwater storage; discharge regulation; water quality protection; aquifer recharge</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Stream</a:t>
                      </a:r>
                      <a:r>
                        <a:rPr lang="en-US" sz="1600" kern="1200" baseline="0" dirty="0" smtClean="0">
                          <a:solidFill>
                            <a:schemeClr val="dk1"/>
                          </a:solidFill>
                          <a:effectLst/>
                          <a:latin typeface="+mn-lt"/>
                          <a:ea typeface="Calibri"/>
                          <a:cs typeface="Times New Roman"/>
                        </a:rPr>
                        <a:t> </a:t>
                      </a:r>
                      <a:r>
                        <a:rPr lang="en-US" sz="1600" kern="1200" baseline="0" dirty="0">
                          <a:solidFill>
                            <a:schemeClr val="dk1"/>
                          </a:solidFill>
                          <a:effectLst/>
                          <a:latin typeface="+mn-lt"/>
                          <a:ea typeface="Calibri"/>
                          <a:cs typeface="Times New Roman"/>
                        </a:rPr>
                        <a:t>channel restoration</a:t>
                      </a:r>
                      <a:endParaRPr lang="en-US" sz="1600" kern="1200" dirty="0">
                        <a:solidFill>
                          <a:schemeClr val="dk1"/>
                        </a:solidFill>
                        <a:effectLst/>
                        <a:latin typeface="+mn-lt"/>
                        <a:ea typeface="Calibri"/>
                        <a:cs typeface="Times New Roman"/>
                      </a:endParaRP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Enhance resiliency through biodiversity and natural adaptation enhancement</a:t>
                      </a:r>
                    </a:p>
                    <a:p>
                      <a:pPr marL="573088"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3258"/>
                          </a:solidFill>
                          <a:effectLst/>
                          <a:latin typeface="+mn-lt"/>
                          <a:ea typeface="Calibri"/>
                          <a:cs typeface="Times New Roman"/>
                        </a:rPr>
                        <a:t>Example focus areas and projects:</a:t>
                      </a:r>
                      <a:endParaRPr lang="en-US" sz="1400" i="1" kern="1200" dirty="0" smtClean="0">
                        <a:solidFill>
                          <a:srgbClr val="003258"/>
                        </a:solidFill>
                        <a:effectLst/>
                        <a:latin typeface="+mn-lt"/>
                        <a:ea typeface="Calibri"/>
                        <a:cs typeface="Times New Roman"/>
                      </a:endParaRPr>
                    </a:p>
                    <a:p>
                      <a:pPr marL="396875"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Elevenmile Creek	Eightmile Creek</a:t>
                      </a:r>
                    </a:p>
                    <a:p>
                      <a:pPr marL="396875"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Bayou Marcus	Bridge Creek </a:t>
                      </a:r>
                    </a:p>
                    <a:p>
                      <a:pPr marL="396875"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Bayou Garcon</a:t>
                      </a:r>
                    </a:p>
                    <a:p>
                      <a:pPr marL="396875"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Tarkiln Bayou Preserve – Restoration of Big</a:t>
                      </a:r>
                      <a:r>
                        <a:rPr lang="en-US" sz="1200" i="1" kern="1200" baseline="0" dirty="0" smtClean="0">
                          <a:solidFill>
                            <a:srgbClr val="00005A"/>
                          </a:solidFill>
                          <a:effectLst/>
                          <a:latin typeface="+mn-lt"/>
                          <a:ea typeface="Calibri"/>
                          <a:cs typeface="Times New Roman"/>
                        </a:rPr>
                        <a:t> Muddy</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State and federal resource agencies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a:t>
                      </a:r>
                      <a:r>
                        <a:rPr lang="en-US" sz="1600" kern="1200" dirty="0" smtClean="0">
                          <a:solidFill>
                            <a:schemeClr val="dk1"/>
                          </a:solidFill>
                          <a:effectLst/>
                          <a:latin typeface="+mn-lt"/>
                          <a:ea typeface="Calibri"/>
                          <a:cs typeface="Times New Roman"/>
                        </a:rPr>
                        <a:t>governments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endParaRPr lang="en-US" sz="1600" kern="1200" dirty="0">
                        <a:solidFill>
                          <a:schemeClr val="dk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1"/>
                  </a:ext>
                </a:extLst>
              </a:tr>
            </a:tbl>
          </a:graphicData>
        </a:graphic>
      </p:graphicFrame>
      <p:grpSp>
        <p:nvGrpSpPr>
          <p:cNvPr id="14" name="Group 13"/>
          <p:cNvGrpSpPr/>
          <p:nvPr/>
        </p:nvGrpSpPr>
        <p:grpSpPr>
          <a:xfrm>
            <a:off x="76201" y="457200"/>
            <a:ext cx="8915400"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314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24</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1012609745"/>
              </p:ext>
            </p:extLst>
          </p:nvPr>
        </p:nvGraphicFramePr>
        <p:xfrm>
          <a:off x="381000" y="1238250"/>
          <a:ext cx="8243961" cy="443484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Subbasin </a:t>
                      </a:r>
                      <a:r>
                        <a:rPr lang="en-US" sz="1600" b="1" kern="1200" dirty="0" smtClean="0">
                          <a:solidFill>
                            <a:schemeClr val="lt1"/>
                          </a:solidFill>
                          <a:effectLst/>
                          <a:latin typeface="+mn-lt"/>
                          <a:ea typeface="+mn-ea"/>
                          <a:cs typeface="Times New Roman"/>
                        </a:rPr>
                        <a:t>Restoration Plans</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Comprehensive restoration</a:t>
                      </a:r>
                      <a:r>
                        <a:rPr lang="en-US" sz="1600" kern="1200" baseline="0" dirty="0">
                          <a:solidFill>
                            <a:schemeClr val="dk1"/>
                          </a:solidFill>
                          <a:effectLst/>
                          <a:latin typeface="+mn-lt"/>
                          <a:ea typeface="Calibri"/>
                          <a:cs typeface="Times New Roman"/>
                        </a:rPr>
                        <a:t> plans for targeted </a:t>
                      </a:r>
                      <a:r>
                        <a:rPr lang="en-US" sz="1600" kern="1200" baseline="0" dirty="0" smtClean="0">
                          <a:solidFill>
                            <a:schemeClr val="dk1"/>
                          </a:solidFill>
                          <a:effectLst/>
                          <a:latin typeface="+mn-lt"/>
                          <a:ea typeface="Calibri"/>
                          <a:cs typeface="Times New Roman"/>
                        </a:rPr>
                        <a:t>basins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Calibri"/>
                          <a:cs typeface="Times New Roman"/>
                        </a:rPr>
                        <a:t>Stormwater treatment; flood protection; restoration of floodplains, wetlands, and riparian buffers</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Elevenmile Creek	Big Lagoon</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Eightmile Creek	Bayou Marcus</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Bridge Creek 	Bayou Garcon</a:t>
                      </a: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txBody>
                  <a:tcPr marL="68580" marR="68580" marT="0" marB="0"/>
                </a:tc>
                <a:extLst>
                  <a:ext uri="{0D108BD9-81ED-4DB2-BD59-A6C34878D82A}">
                    <a16:rowId xmlns="" xmlns:a16="http://schemas.microsoft.com/office/drawing/2014/main" val="10003"/>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Landscape </a:t>
                      </a:r>
                      <a:r>
                        <a:rPr lang="en-US" sz="1600" b="1" kern="1200" dirty="0" smtClean="0">
                          <a:solidFill>
                            <a:schemeClr val="lt1"/>
                          </a:solidFill>
                          <a:effectLst/>
                          <a:latin typeface="+mn-lt"/>
                          <a:ea typeface="+mn-ea"/>
                          <a:cs typeface="Times New Roman"/>
                        </a:rPr>
                        <a:t>Scale Headwaters </a:t>
                      </a:r>
                      <a:r>
                        <a:rPr lang="en-US" sz="1600" b="1" kern="1200" dirty="0">
                          <a:solidFill>
                            <a:schemeClr val="lt1"/>
                          </a:solidFill>
                          <a:effectLst/>
                          <a:latin typeface="+mn-lt"/>
                          <a:ea typeface="+mn-ea"/>
                          <a:cs typeface="Times New Roman"/>
                        </a:rPr>
                        <a:t>and Longleaf Pine Ecosystem Protection and Restoration</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Calibri"/>
                          <a:ea typeface="Calibri"/>
                          <a:cs typeface="Times New Roman"/>
                        </a:rPr>
                        <a:t>Achieve </a:t>
                      </a:r>
                      <a:r>
                        <a:rPr lang="en-US" sz="1600" kern="1200" dirty="0">
                          <a:solidFill>
                            <a:schemeClr val="dk1"/>
                          </a:solidFill>
                          <a:effectLst/>
                          <a:latin typeface="Calibri"/>
                          <a:ea typeface="Calibri"/>
                          <a:cs typeface="Times New Roman"/>
                        </a:rPr>
                        <a:t>perpetual working forest conservation easements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Calibri"/>
                          <a:ea typeface="Calibri"/>
                          <a:cs typeface="Times New Roman"/>
                        </a:rPr>
                        <a:t>Restore</a:t>
                      </a:r>
                      <a:r>
                        <a:rPr lang="en-US" sz="1600" kern="1200" baseline="0" dirty="0">
                          <a:solidFill>
                            <a:schemeClr val="dk1"/>
                          </a:solidFill>
                          <a:effectLst/>
                          <a:latin typeface="Calibri"/>
                          <a:ea typeface="Calibri"/>
                          <a:cs typeface="Times New Roman"/>
                        </a:rPr>
                        <a:t> historic longleaf pine ecosystem on approximately 205,000 acres (100,000 in Florida</a:t>
                      </a:r>
                      <a:r>
                        <a:rPr lang="en-US" sz="1600" kern="1200" baseline="0" dirty="0" smtClean="0">
                          <a:solidFill>
                            <a:schemeClr val="dk1"/>
                          </a:solidFill>
                          <a:effectLst/>
                          <a:latin typeface="Calibri"/>
                          <a:ea typeface="Calibri"/>
                          <a:cs typeface="Times New Roman"/>
                        </a:rPr>
                        <a: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Coastal Headwaters Longleaf Forest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Related GCPEP proposal through Community-Based Watershed Plan</a:t>
                      </a:r>
                      <a:endParaRPr lang="en-US" sz="1600" kern="1200" baseline="0" dirty="0" smtClean="0">
                        <a:solidFill>
                          <a:schemeClr val="dk1"/>
                        </a:solidFill>
                        <a:effectLst/>
                        <a:latin typeface="Calibri"/>
                        <a:ea typeface="Calibri"/>
                        <a:cs typeface="Times New Roman"/>
                      </a:endParaRP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The Conservation </a:t>
                      </a:r>
                      <a:r>
                        <a:rPr lang="en-US" sz="1600" kern="1200" dirty="0" smtClean="0">
                          <a:solidFill>
                            <a:schemeClr val="dk1"/>
                          </a:solidFill>
                          <a:effectLst/>
                          <a:latin typeface="+mn-lt"/>
                          <a:ea typeface="Calibri"/>
                          <a:cs typeface="Times New Roman"/>
                        </a:rPr>
                        <a:t>Fund</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Gulf Coastal Plain Ecosystem Partnership</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FDACS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Private landowners</a:t>
                      </a:r>
                      <a:endParaRPr lang="en-US" sz="1600" kern="1200" dirty="0">
                        <a:solidFill>
                          <a:schemeClr val="dk1"/>
                        </a:solidFill>
                        <a:effectLst/>
                        <a:latin typeface="+mn-lt"/>
                        <a:ea typeface="Calibri"/>
                        <a:cs typeface="Times New Roman"/>
                      </a:endParaRPr>
                    </a:p>
                  </a:txBody>
                  <a:tcPr marL="68580" marR="68580" marT="0" marB="0"/>
                </a:tc>
              </a:tr>
            </a:tbl>
          </a:graphicData>
        </a:graphic>
      </p:graphicFrame>
      <p:grpSp>
        <p:nvGrpSpPr>
          <p:cNvPr id="14" name="Group 13"/>
          <p:cNvGrpSpPr/>
          <p:nvPr/>
        </p:nvGrpSpPr>
        <p:grpSpPr>
          <a:xfrm>
            <a:off x="76201" y="457200"/>
            <a:ext cx="8915400"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524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25</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2412468161"/>
              </p:ext>
            </p:extLst>
          </p:nvPr>
        </p:nvGraphicFramePr>
        <p:xfrm>
          <a:off x="380999" y="1219200"/>
          <a:ext cx="8243961" cy="441960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Wastewater System Upgrades</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Improvement of wastewater treatment and management</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Connect areas currently served by OSTDS to central sewer systems with effective water quality treatment</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Improved water quality through reuse of reclaimed water</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Innerarity Island Utility System standards upgrade</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Inflow and infiltration abatement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Reuse of reclaimed water</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Septic to sewer</a:t>
                      </a:r>
                      <a:r>
                        <a:rPr lang="en-US" sz="1200" i="1" kern="1200" baseline="0" dirty="0" smtClean="0">
                          <a:solidFill>
                            <a:srgbClr val="00005A"/>
                          </a:solidFill>
                          <a:effectLst/>
                          <a:latin typeface="+mn-lt"/>
                          <a:ea typeface="Calibri"/>
                          <a:cs typeface="Times New Roman"/>
                        </a:rPr>
                        <a:t> connections</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Utilities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Local governments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endParaRPr lang="en-US" sz="1600" kern="1200" dirty="0">
                        <a:solidFill>
                          <a:schemeClr val="dk1"/>
                        </a:solidFill>
                        <a:effectLst/>
                        <a:latin typeface="+mn-lt"/>
                        <a:ea typeface="Calibri"/>
                        <a:cs typeface="Times New Roman"/>
                      </a:endParaRPr>
                    </a:p>
                  </a:txBody>
                  <a:tcPr marL="68580" marR="68580" marT="0" marB="0"/>
                </a:tc>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Advanced Technology OSTDS</a:t>
                      </a:r>
                    </a:p>
                  </a:txBody>
                  <a:tcPr marL="68580" marR="68580" marT="0" marB="0"/>
                </a:tc>
                <a:tc>
                  <a:txBody>
                    <a:bodyPr/>
                    <a:lstStyle/>
                    <a:p>
                      <a:pPr marL="285750" marR="0" indent="-285750" algn="l" defTabSz="914270" rtl="0" eaLnBrk="1" fontAlgn="auto" latinLnBrk="0" hangingPunct="1">
                        <a:lnSpc>
                          <a:spcPct val="100000"/>
                        </a:lnSpc>
                        <a:spcBef>
                          <a:spcPts val="0"/>
                        </a:spcBef>
                        <a:spcAft>
                          <a:spcPts val="0"/>
                        </a:spcAft>
                        <a:buClrTx/>
                        <a:buSzTx/>
                        <a:buFont typeface="Arial" panose="020B0604020202020204" pitchFamily="34" charset="0"/>
                        <a:buChar char="•"/>
                        <a:tabLst>
                          <a:tab pos="571500" algn="l"/>
                          <a:tab pos="4114800" algn="l"/>
                        </a:tabLst>
                        <a:defRPr/>
                      </a:pPr>
                      <a:r>
                        <a:rPr lang="en-US" sz="1600" kern="1200" dirty="0">
                          <a:solidFill>
                            <a:schemeClr val="dk1"/>
                          </a:solidFill>
                          <a:effectLst/>
                          <a:latin typeface="+mn-lt"/>
                          <a:ea typeface="Calibri"/>
                          <a:cs typeface="Times New Roman"/>
                        </a:rPr>
                        <a:t>Implement affordable, new technology passive OSTDS in areas where connection to central sewer is not cost-effective</a:t>
                      </a: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Utilities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txBody>
                  <a:tcPr marL="68580" marR="68580" marT="0" marB="0"/>
                </a:tc>
                <a:extLst>
                  <a:ext uri="{0D108BD9-81ED-4DB2-BD59-A6C34878D82A}">
                    <a16:rowId xmlns="" xmlns:a16="http://schemas.microsoft.com/office/drawing/2014/main" val="10003"/>
                  </a:ext>
                </a:extLst>
              </a:tr>
            </a:tbl>
          </a:graphicData>
        </a:graphic>
      </p:graphicFrame>
      <p:grpSp>
        <p:nvGrpSpPr>
          <p:cNvPr id="14" name="Group 13"/>
          <p:cNvGrpSpPr/>
          <p:nvPr/>
        </p:nvGrpSpPr>
        <p:grpSpPr>
          <a:xfrm>
            <a:off x="76201" y="457200"/>
            <a:ext cx="8867922"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9077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26</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636073953"/>
              </p:ext>
            </p:extLst>
          </p:nvPr>
        </p:nvGraphicFramePr>
        <p:xfrm>
          <a:off x="380999" y="1295400"/>
          <a:ext cx="8243961" cy="460248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810000">
                  <a:extLst>
                    <a:ext uri="{9D8B030D-6E8A-4147-A177-3AD203B41FA5}">
                      <a16:colId xmlns="" xmlns:a16="http://schemas.microsoft.com/office/drawing/2014/main" val="20001"/>
                    </a:ext>
                  </a:extLst>
                </a:gridCol>
                <a:gridCol w="23003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effectLst/>
                        </a:rPr>
                        <a:t>Project/Practice</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effectLst/>
                        </a:rPr>
                        <a:t>Objectives</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effectLst/>
                        </a:rPr>
                        <a:t>Lead Entities</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8382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Riparian Buffer Zones</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quality protection</a:t>
                      </a:r>
                      <a:br>
                        <a:rPr lang="en-US" sz="1600" kern="1200" dirty="0">
                          <a:solidFill>
                            <a:schemeClr val="dk1"/>
                          </a:solidFill>
                          <a:effectLst/>
                          <a:latin typeface="+mn-lt"/>
                          <a:ea typeface="Calibri"/>
                          <a:cs typeface="Times New Roman"/>
                        </a:rPr>
                      </a:br>
                      <a:r>
                        <a:rPr lang="en-US" sz="1600" kern="1200" dirty="0">
                          <a:solidFill>
                            <a:schemeClr val="dk1"/>
                          </a:solidFill>
                          <a:effectLst/>
                          <a:latin typeface="+mn-lt"/>
                          <a:ea typeface="Calibri"/>
                          <a:cs typeface="Times New Roman"/>
                        </a:rPr>
                        <a:t>Shoreline Stability</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Habitat</a:t>
                      </a:r>
                    </a:p>
                    <a:p>
                      <a:pPr marL="285750" marR="0" indent="-285750" algn="l" defTabSz="914270" rtl="0" eaLnBrk="1" fontAlgn="auto" latinLnBrk="0" hangingPunct="1">
                        <a:lnSpc>
                          <a:spcPct val="100000"/>
                        </a:lnSpc>
                        <a:spcBef>
                          <a:spcPts val="0"/>
                        </a:spcBef>
                        <a:spcAft>
                          <a:spcPts val="0"/>
                        </a:spcAft>
                        <a:buClrTx/>
                        <a:buSzTx/>
                        <a:buFont typeface="Arial" panose="020B0604020202020204" pitchFamily="34" charset="0"/>
                        <a:buChar char="•"/>
                        <a:tabLst>
                          <a:tab pos="571500" algn="l"/>
                          <a:tab pos="4114800" algn="l"/>
                        </a:tabLst>
                        <a:defRPr/>
                      </a:pPr>
                      <a:r>
                        <a:rPr lang="en-US" sz="1600" kern="1200" dirty="0" smtClean="0">
                          <a:solidFill>
                            <a:schemeClr val="dk1"/>
                          </a:solidFill>
                          <a:effectLst/>
                          <a:latin typeface="+mn-lt"/>
                          <a:ea typeface="Calibri"/>
                          <a:cs typeface="Times New Roman"/>
                        </a:rPr>
                        <a:t>Enhance resiliency through biodiversity and natural adaptation enhancement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Protection of currently natural/undeveloped shoreline areas</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Perdido Key Access Improvements and associated habitat protection</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Private landowners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a:t>
                      </a:r>
                      <a:r>
                        <a:rPr lang="en-US" sz="1600" kern="1200" dirty="0" smtClean="0">
                          <a:solidFill>
                            <a:schemeClr val="dk1"/>
                          </a:solidFill>
                          <a:effectLst/>
                          <a:latin typeface="+mn-lt"/>
                          <a:ea typeface="Calibri"/>
                          <a:cs typeface="Times New Roman"/>
                        </a:rPr>
                        <a:t>governments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a:t>
                      </a:r>
                      <a:r>
                        <a:rPr lang="en-US" sz="1600" kern="1200" baseline="0" dirty="0" smtClean="0">
                          <a:solidFill>
                            <a:schemeClr val="dk1"/>
                          </a:solidFill>
                          <a:effectLst/>
                          <a:latin typeface="+mn-lt"/>
                          <a:ea typeface="Calibri"/>
                          <a:cs typeface="Times New Roman"/>
                        </a:rPr>
                        <a:t>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Calibri"/>
                          <a:cs typeface="Times New Roman"/>
                        </a:rPr>
                        <a:t>Escambia County</a:t>
                      </a:r>
                      <a:endParaRPr lang="en-US" sz="1600" kern="1200" dirty="0">
                        <a:solidFill>
                          <a:schemeClr val="dk1"/>
                        </a:solidFill>
                        <a:effectLst/>
                        <a:latin typeface="+mn-lt"/>
                        <a:ea typeface="Calibri"/>
                        <a:cs typeface="Times New Roman"/>
                      </a:endParaRPr>
                    </a:p>
                  </a:txBody>
                  <a:tcPr marL="68580" marR="68580" marT="0" marB="0"/>
                </a:tc>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Living Shorelines</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Shoreline habitat restoration</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Implementation of alternative method of shoreline protection that enriches littoral and aquatic habitat and </a:t>
                      </a:r>
                      <a:r>
                        <a:rPr lang="en-US" sz="1600" kern="1200" dirty="0" smtClean="0">
                          <a:solidFill>
                            <a:schemeClr val="dk1"/>
                          </a:solidFill>
                          <a:effectLst/>
                          <a:latin typeface="+mn-lt"/>
                          <a:ea typeface="Calibri"/>
                          <a:cs typeface="Times New Roman"/>
                        </a:rPr>
                        <a:t>productivity</a:t>
                      </a:r>
                    </a:p>
                    <a:p>
                      <a:pPr marL="285750" marR="0" indent="-285750" algn="l" defTabSz="914270" rtl="0" eaLnBrk="1" fontAlgn="auto" latinLnBrk="0" hangingPunct="1">
                        <a:lnSpc>
                          <a:spcPct val="100000"/>
                        </a:lnSpc>
                        <a:spcBef>
                          <a:spcPts val="0"/>
                        </a:spcBef>
                        <a:spcAft>
                          <a:spcPts val="0"/>
                        </a:spcAft>
                        <a:buClrTx/>
                        <a:buSzTx/>
                        <a:buFont typeface="Arial" panose="020B0604020202020204" pitchFamily="34" charset="0"/>
                        <a:buChar char="•"/>
                        <a:tabLst>
                          <a:tab pos="571500" algn="l"/>
                          <a:tab pos="4114800" algn="l"/>
                        </a:tabLst>
                        <a:defRPr/>
                      </a:pPr>
                      <a:r>
                        <a:rPr lang="en-US" sz="1600" kern="1200" dirty="0" smtClean="0">
                          <a:solidFill>
                            <a:schemeClr val="dk1"/>
                          </a:solidFill>
                          <a:effectLst/>
                          <a:latin typeface="+mn-lt"/>
                          <a:ea typeface="Calibri"/>
                          <a:cs typeface="Times New Roman"/>
                        </a:rPr>
                        <a:t>Enhance resiliency through biodiversity and natural adaptation enhancement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Sunset Island</a:t>
                      </a:r>
                      <a:r>
                        <a:rPr lang="en-US" sz="1200" i="1" kern="1200" baseline="0" dirty="0" smtClean="0">
                          <a:solidFill>
                            <a:srgbClr val="00005A"/>
                          </a:solidFill>
                          <a:effectLst/>
                          <a:latin typeface="+mn-lt"/>
                          <a:ea typeface="Calibri"/>
                          <a:cs typeface="Times New Roman"/>
                        </a:rPr>
                        <a:t> Restoration</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baseline="0" dirty="0" smtClean="0">
                          <a:solidFill>
                            <a:srgbClr val="00005A"/>
                          </a:solidFill>
                          <a:effectLst/>
                          <a:latin typeface="+mn-lt"/>
                          <a:ea typeface="Calibri"/>
                          <a:cs typeface="Times New Roman"/>
                        </a:rPr>
                        <a:t>Navy Shoreline at Bronson Field</a:t>
                      </a:r>
                      <a:endParaRPr lang="en-US" sz="1200" i="1" kern="1200" dirty="0" smtClean="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State and federal resource agencies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txBody>
                  <a:tcPr marL="68580" marR="68580" marT="0" marB="0"/>
                </a:tc>
                <a:extLst>
                  <a:ext uri="{0D108BD9-81ED-4DB2-BD59-A6C34878D82A}">
                    <a16:rowId xmlns="" xmlns:a16="http://schemas.microsoft.com/office/drawing/2014/main" val="10002"/>
                  </a:ext>
                </a:extLst>
              </a:tr>
            </a:tbl>
          </a:graphicData>
        </a:graphic>
      </p:graphicFrame>
      <p:grpSp>
        <p:nvGrpSpPr>
          <p:cNvPr id="17" name="Group 16"/>
          <p:cNvGrpSpPr/>
          <p:nvPr/>
        </p:nvGrpSpPr>
        <p:grpSpPr>
          <a:xfrm>
            <a:off x="76201" y="457200"/>
            <a:ext cx="8915400" cy="762000"/>
            <a:chOff x="76200" y="381000"/>
            <a:chExt cx="9070491" cy="762000"/>
          </a:xfrm>
        </p:grpSpPr>
        <p:sp>
          <p:nvSpPr>
            <p:cNvPr id="18"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9" name="Straight Connector 18"/>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5745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27</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2281490554"/>
              </p:ext>
            </p:extLst>
          </p:nvPr>
        </p:nvGraphicFramePr>
        <p:xfrm>
          <a:off x="381000" y="1247775"/>
          <a:ext cx="8243961" cy="516636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1906905">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Perdido River Water Quality Protection, Habitat Restoration and Recreational Enhancement</a:t>
                      </a:r>
                    </a:p>
                  </a:txBody>
                  <a:tcPr marL="68580" marR="68580" marT="0" marB="0"/>
                </a:tc>
                <a:tc>
                  <a:txBody>
                    <a:bodyPr/>
                    <a:lstStyle/>
                    <a:p>
                      <a:pPr marL="285750" marR="0" indent="-285750">
                        <a:spcBef>
                          <a:spcPts val="0"/>
                        </a:spcBef>
                        <a:spcAft>
                          <a:spcPts val="0"/>
                        </a:spcAft>
                        <a:buFont typeface="Arial" panose="020B0604020202020204" pitchFamily="34" charset="0"/>
                        <a:buChar char="•"/>
                        <a:tabLst>
                          <a:tab pos="571500" algn="l"/>
                          <a:tab pos="4114800" algn="l"/>
                        </a:tabLst>
                      </a:pPr>
                      <a:r>
                        <a:rPr lang="en-US" sz="1600" dirty="0">
                          <a:effectLst/>
                          <a:latin typeface="Calibri"/>
                          <a:ea typeface="Calibri"/>
                          <a:cs typeface="Times New Roman"/>
                        </a:rPr>
                        <a:t>Expand</a:t>
                      </a:r>
                      <a:r>
                        <a:rPr lang="en-US" sz="1600" baseline="0" dirty="0">
                          <a:effectLst/>
                          <a:latin typeface="Calibri"/>
                          <a:ea typeface="Calibri"/>
                          <a:cs typeface="Times New Roman"/>
                        </a:rPr>
                        <a:t> conservation lands along the Perdido River</a:t>
                      </a:r>
                    </a:p>
                    <a:p>
                      <a:pPr marL="285750" marR="0" indent="-285750">
                        <a:spcBef>
                          <a:spcPts val="0"/>
                        </a:spcBef>
                        <a:spcAft>
                          <a:spcPts val="0"/>
                        </a:spcAft>
                        <a:buFont typeface="Arial" panose="020B0604020202020204" pitchFamily="34" charset="0"/>
                        <a:buChar char="•"/>
                        <a:tabLst>
                          <a:tab pos="571500" algn="l"/>
                          <a:tab pos="4114800" algn="l"/>
                        </a:tabLst>
                      </a:pPr>
                      <a:r>
                        <a:rPr lang="en-US" sz="1600" baseline="0" dirty="0">
                          <a:effectLst/>
                          <a:latin typeface="Calibri"/>
                          <a:ea typeface="Calibri"/>
                          <a:cs typeface="Times New Roman"/>
                        </a:rPr>
                        <a:t>Restore key habitats</a:t>
                      </a:r>
                    </a:p>
                    <a:p>
                      <a:pPr marL="285750" marR="0" indent="-285750">
                        <a:spcBef>
                          <a:spcPts val="0"/>
                        </a:spcBef>
                        <a:spcAft>
                          <a:spcPts val="0"/>
                        </a:spcAft>
                        <a:buFont typeface="Arial" panose="020B0604020202020204" pitchFamily="34" charset="0"/>
                        <a:buChar char="•"/>
                        <a:tabLst>
                          <a:tab pos="571500" algn="l"/>
                          <a:tab pos="4114800" algn="l"/>
                        </a:tabLst>
                      </a:pPr>
                      <a:r>
                        <a:rPr lang="en-US" sz="1600" baseline="0" dirty="0">
                          <a:effectLst/>
                          <a:latin typeface="Calibri"/>
                          <a:ea typeface="Calibri"/>
                          <a:cs typeface="Times New Roman"/>
                        </a:rPr>
                        <a:t>Enhance public access</a:t>
                      </a:r>
                    </a:p>
                    <a:p>
                      <a:pPr marL="285750" marR="0" indent="-285750">
                        <a:spcBef>
                          <a:spcPts val="0"/>
                        </a:spcBef>
                        <a:spcAft>
                          <a:spcPts val="0"/>
                        </a:spcAft>
                        <a:buFont typeface="Arial" panose="020B0604020202020204" pitchFamily="34" charset="0"/>
                        <a:buChar char="•"/>
                        <a:tabLst>
                          <a:tab pos="571500" algn="l"/>
                          <a:tab pos="4114800" algn="l"/>
                        </a:tabLst>
                      </a:pPr>
                      <a:r>
                        <a:rPr lang="en-US" sz="1600" baseline="0" dirty="0">
                          <a:effectLst/>
                          <a:latin typeface="Calibri"/>
                          <a:ea typeface="Calibri"/>
                          <a:cs typeface="Times New Roman"/>
                        </a:rPr>
                        <a:t>Protect wetland </a:t>
                      </a:r>
                      <a:r>
                        <a:rPr lang="en-US" sz="1600" baseline="0" dirty="0" smtClean="0">
                          <a:effectLst/>
                          <a:latin typeface="Calibri"/>
                          <a:ea typeface="Calibri"/>
                          <a:cs typeface="Times New Roman"/>
                        </a:rPr>
                        <a:t>floodplains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Calibri"/>
                          <a:ea typeface="Calibri"/>
                          <a:cs typeface="Times New Roman"/>
                        </a:rPr>
                        <a:t>Hydrologic restoration through road fill removal and bridging</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Calibri"/>
                          <a:ea typeface="Calibri"/>
                          <a:cs typeface="Times New Roman"/>
                        </a:rPr>
                        <a:t>Remove road fill; restore Black Lake Channel</a:t>
                      </a: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TNC</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Escambia County</a:t>
                      </a:r>
                    </a:p>
                  </a:txBody>
                  <a:tcPr marL="68580" marR="68580" marT="0" marB="0"/>
                </a:tc>
                <a:extLst>
                  <a:ext uri="{0D108BD9-81ED-4DB2-BD59-A6C34878D82A}">
                    <a16:rowId xmlns="" xmlns:a16="http://schemas.microsoft.com/office/drawing/2014/main" val="10001"/>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Seagrass Restoration</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Targeted restoration in areas where</a:t>
                      </a:r>
                      <a:r>
                        <a:rPr lang="en-US" sz="1600" kern="1200" baseline="0" dirty="0">
                          <a:solidFill>
                            <a:schemeClr val="dk1"/>
                          </a:solidFill>
                          <a:effectLst/>
                          <a:latin typeface="+mn-lt"/>
                          <a:ea typeface="Calibri"/>
                          <a:cs typeface="Times New Roman"/>
                        </a:rPr>
                        <a:t> water quality and other supporting site conditions have been </a:t>
                      </a:r>
                      <a:r>
                        <a:rPr lang="en-US" sz="1600" kern="1200" baseline="0" dirty="0" smtClean="0">
                          <a:solidFill>
                            <a:schemeClr val="dk1"/>
                          </a:solidFill>
                          <a:effectLst/>
                          <a:latin typeface="+mn-lt"/>
                          <a:ea typeface="Calibri"/>
                          <a:cs typeface="Times New Roman"/>
                        </a:rPr>
                        <a:t>achieved</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Sunset Island restoration</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Florida FWRI</a:t>
                      </a:r>
                      <a:endParaRPr lang="en-US" sz="1600" kern="1200" dirty="0">
                        <a:solidFill>
                          <a:schemeClr val="dk1"/>
                        </a:solidFill>
                        <a:effectLst/>
                        <a:latin typeface="+mn-lt"/>
                        <a:ea typeface="Calibri"/>
                        <a:cs typeface="Times New Roman"/>
                      </a:endParaRP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txBody>
                  <a:tcPr marL="68580" marR="68580" marT="0" marB="0"/>
                </a:tc>
                <a:extLst>
                  <a:ext uri="{0D108BD9-81ED-4DB2-BD59-A6C34878D82A}">
                    <a16:rowId xmlns="" xmlns:a16="http://schemas.microsoft.com/office/drawing/2014/main" val="10003"/>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In-Estuarine Restoration</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Benthic habitat restoration</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Oyster reef establishment</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Evaluation of alternative systems:  aeration systems, pumped flushing systems, oyster habitat for water quality improvement</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Escambia County</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Florida FWRI</a:t>
                      </a:r>
                    </a:p>
                  </a:txBody>
                  <a:tcPr marL="68580" marR="68580" marT="0" marB="0"/>
                </a:tc>
              </a:tr>
            </a:tbl>
          </a:graphicData>
        </a:graphic>
      </p:graphicFrame>
      <p:grpSp>
        <p:nvGrpSpPr>
          <p:cNvPr id="14" name="Group 13"/>
          <p:cNvGrpSpPr/>
          <p:nvPr/>
        </p:nvGrpSpPr>
        <p:grpSpPr>
          <a:xfrm>
            <a:off x="76201" y="457200"/>
            <a:ext cx="8915400"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227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28</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1732888828"/>
              </p:ext>
            </p:extLst>
          </p:nvPr>
        </p:nvGraphicFramePr>
        <p:xfrm>
          <a:off x="381000" y="1247775"/>
          <a:ext cx="8243961" cy="442722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Watershed Stewardship Initiative</a:t>
                      </a:r>
                      <a:endParaRPr lang="en-US" sz="1600" b="1" kern="1200" dirty="0">
                        <a:solidFill>
                          <a:schemeClr val="lt1"/>
                        </a:solidFill>
                        <a:effectLst/>
                        <a:latin typeface="+mn-lt"/>
                        <a:ea typeface="+mn-ea"/>
                        <a:cs typeface="Times New Roman"/>
                      </a:endParaRPr>
                    </a:p>
                  </a:txBody>
                  <a:tcPr marL="7620" marR="7620" marT="7620" marB="0"/>
                </a:tc>
                <a:tc>
                  <a:txBody>
                    <a:bodyPr/>
                    <a:lstStyle/>
                    <a:p>
                      <a:pPr marL="117475" marR="0" indent="0" algn="l" defTabSz="914270" rtl="0" eaLnBrk="1" fontAlgn="t" latinLnBrk="0" hangingPunct="1">
                        <a:spcBef>
                          <a:spcPts val="0"/>
                        </a:spcBef>
                        <a:spcAft>
                          <a:spcPts val="0"/>
                        </a:spcAft>
                        <a:buFont typeface="Arial" panose="020B0604020202020204" pitchFamily="34" charset="0"/>
                        <a:buNone/>
                        <a:tabLst>
                          <a:tab pos="571500" algn="l"/>
                          <a:tab pos="4114800" algn="l"/>
                        </a:tabLst>
                      </a:pPr>
                      <a:r>
                        <a:rPr lang="en-US" sz="1600" kern="1200" dirty="0" smtClean="0">
                          <a:solidFill>
                            <a:schemeClr val="dk1"/>
                          </a:solidFill>
                          <a:effectLst/>
                          <a:latin typeface="+mn-lt"/>
                          <a:ea typeface="+mn-ea"/>
                          <a:cs typeface="Times New Roman"/>
                        </a:rPr>
                        <a:t>Build citizen</a:t>
                      </a:r>
                      <a:r>
                        <a:rPr lang="en-US" sz="1600" kern="1200" baseline="0" dirty="0" smtClean="0">
                          <a:solidFill>
                            <a:schemeClr val="dk1"/>
                          </a:solidFill>
                          <a:effectLst/>
                          <a:latin typeface="+mn-lt"/>
                          <a:ea typeface="+mn-ea"/>
                          <a:cs typeface="Times New Roman"/>
                        </a:rPr>
                        <a:t> engagement opportunity and capacity, including:</a:t>
                      </a:r>
                      <a:endParaRPr lang="en-US" sz="1600" kern="1200" baseline="0" dirty="0">
                        <a:solidFill>
                          <a:schemeClr val="dk1"/>
                        </a:solidFill>
                        <a:effectLst/>
                        <a:latin typeface="+mn-lt"/>
                        <a:ea typeface="+mn-ea"/>
                        <a:cs typeface="Times New Roman"/>
                      </a:endParaRP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Citizen science</a:t>
                      </a: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Monitoring</a:t>
                      </a: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Training and outreach</a:t>
                      </a: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Habitat enhancement; oyster gardening</a:t>
                      </a: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Cost-share assistance to landowners to convert hardened to living shorelines</a:t>
                      </a:r>
                    </a:p>
                  </a:txBody>
                  <a:tcPr marL="7620" marR="7620" marT="762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IFAS Extension/Sea</a:t>
                      </a:r>
                      <a:r>
                        <a:rPr lang="en-US" sz="1600" kern="1200" baseline="0" dirty="0" smtClean="0">
                          <a:solidFill>
                            <a:schemeClr val="dk1"/>
                          </a:solidFill>
                          <a:effectLst/>
                          <a:latin typeface="+mn-lt"/>
                          <a:ea typeface="Calibri"/>
                          <a:cs typeface="Times New Roman"/>
                        </a:rPr>
                        <a:t> Grant</a:t>
                      </a:r>
                    </a:p>
                    <a:p>
                      <a:pPr marL="0" marR="0" indent="0" algn="l" defTabSz="914270" rtl="0" eaLnBrk="1" fontAlgn="t" latinLnBrk="0" hangingPunct="1">
                        <a:spcBef>
                          <a:spcPts val="0"/>
                        </a:spcBef>
                        <a:spcAft>
                          <a:spcPts val="0"/>
                        </a:spcAft>
                        <a:buFont typeface="Arial" panose="020B0604020202020204" pitchFamily="34" charset="0"/>
                        <a:buNone/>
                        <a:tabLst>
                          <a:tab pos="571500" algn="l"/>
                          <a:tab pos="4114800" algn="l"/>
                        </a:tabLst>
                      </a:pPr>
                      <a:endParaRPr lang="en-US" sz="1600" kern="1200" dirty="0" smtClean="0">
                        <a:solidFill>
                          <a:schemeClr val="dk1"/>
                        </a:solidFill>
                        <a:effectLst/>
                        <a:latin typeface="+mn-lt"/>
                        <a:ea typeface="Calibri"/>
                        <a:cs typeface="Times New Roman"/>
                      </a:endParaRPr>
                    </a:p>
                    <a:p>
                      <a:pPr marL="0" marR="0" indent="0" algn="l" defTabSz="914270" rtl="0" eaLnBrk="1" fontAlgn="t" latinLnBrk="0" hangingPunct="1">
                        <a:spcBef>
                          <a:spcPts val="0"/>
                        </a:spcBef>
                        <a:spcAft>
                          <a:spcPts val="0"/>
                        </a:spcAft>
                        <a:buFont typeface="Arial" panose="020B0604020202020204" pitchFamily="34" charset="0"/>
                        <a:buNone/>
                        <a:tabLst>
                          <a:tab pos="571500" algn="l"/>
                          <a:tab pos="4114800" algn="l"/>
                        </a:tabLst>
                      </a:pPr>
                      <a:r>
                        <a:rPr lang="en-US" sz="1600" kern="1200" dirty="0" smtClean="0">
                          <a:solidFill>
                            <a:schemeClr val="dk1"/>
                          </a:solidFill>
                          <a:effectLst/>
                          <a:latin typeface="+mn-lt"/>
                          <a:ea typeface="Calibri"/>
                          <a:cs typeface="Times New Roman"/>
                        </a:rPr>
                        <a:t>Proposed</a:t>
                      </a:r>
                      <a:r>
                        <a:rPr lang="en-US" sz="1600" kern="1200" baseline="0" dirty="0" smtClean="0">
                          <a:solidFill>
                            <a:schemeClr val="dk1"/>
                          </a:solidFill>
                          <a:effectLst/>
                          <a:latin typeface="+mn-lt"/>
                          <a:ea typeface="Calibri"/>
                          <a:cs typeface="Times New Roman"/>
                        </a:rPr>
                        <a:t> through Community-Based Watershed Plans</a:t>
                      </a:r>
                      <a:endParaRPr lang="en-US" sz="1600" kern="1200" dirty="0">
                        <a:solidFill>
                          <a:schemeClr val="dk1"/>
                        </a:solidFill>
                        <a:effectLst/>
                        <a:latin typeface="+mn-lt"/>
                        <a:ea typeface="Calibri"/>
                        <a:cs typeface="Times New Roman"/>
                      </a:endParaRPr>
                    </a:p>
                  </a:txBody>
                  <a:tcPr marL="7620" marR="7620" marT="7620" marB="0"/>
                </a:tc>
                <a:extLst>
                  <a:ext uri="{0D108BD9-81ED-4DB2-BD59-A6C34878D82A}">
                    <a16:rowId xmlns="" xmlns:a16="http://schemas.microsoft.com/office/drawing/2014/main" val="10004"/>
                  </a:ext>
                </a:extLst>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Evaluation and Planning for Strategic Land Acquisition and Conservation</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spcBef>
                          <a:spcPts val="0"/>
                        </a:spcBef>
                        <a:spcAft>
                          <a:spcPts val="0"/>
                        </a:spcAft>
                        <a:buFont typeface="Arial" panose="020B0604020202020204" pitchFamily="34" charset="0"/>
                        <a:buChar char="•"/>
                        <a:tabLst>
                          <a:tab pos="571500" algn="l"/>
                          <a:tab pos="4114800" algn="l"/>
                        </a:tabLst>
                      </a:pPr>
                      <a:r>
                        <a:rPr lang="en-US" sz="1600" dirty="0" smtClean="0">
                          <a:effectLst/>
                          <a:latin typeface="+mn-lt"/>
                          <a:ea typeface="Calibri"/>
                          <a:cs typeface="Times New Roman"/>
                        </a:rPr>
                        <a:t>Water resource protection for water quality, floodplain, and aquatic</a:t>
                      </a:r>
                      <a:r>
                        <a:rPr lang="en-US" sz="1600" baseline="0" dirty="0" smtClean="0">
                          <a:effectLst/>
                          <a:latin typeface="+mn-lt"/>
                          <a:ea typeface="Calibri"/>
                          <a:cs typeface="Times New Roman"/>
                        </a:rPr>
                        <a:t> and </a:t>
                      </a:r>
                      <a:r>
                        <a:rPr lang="en-US" sz="1600" dirty="0" smtClean="0">
                          <a:effectLst/>
                          <a:latin typeface="+mn-lt"/>
                          <a:ea typeface="Calibri"/>
                          <a:cs typeface="Times New Roman"/>
                        </a:rPr>
                        <a:t>wetland habitat protection</a:t>
                      </a:r>
                    </a:p>
                    <a:p>
                      <a:pPr marL="285750" marR="0" indent="-285750">
                        <a:spcBef>
                          <a:spcPts val="0"/>
                        </a:spcBef>
                        <a:spcAft>
                          <a:spcPts val="0"/>
                        </a:spcAft>
                        <a:buFont typeface="Arial" panose="020B0604020202020204" pitchFamily="34" charset="0"/>
                        <a:buChar char="•"/>
                        <a:tabLst>
                          <a:tab pos="571500" algn="l"/>
                          <a:tab pos="4114800" algn="l"/>
                        </a:tabLst>
                      </a:pPr>
                      <a:r>
                        <a:rPr lang="en-US" sz="1600" baseline="0" dirty="0" smtClean="0">
                          <a:effectLst/>
                          <a:latin typeface="+mn-lt"/>
                          <a:ea typeface="Calibri"/>
                          <a:cs typeface="Times New Roman"/>
                        </a:rPr>
                        <a:t>Multiple specific projects proposed through Community-based Watershed Plans</a:t>
                      </a:r>
                      <a:endParaRPr lang="en-US" sz="1600" dirty="0">
                        <a:effectLst/>
                        <a:latin typeface="+mn-lt"/>
                        <a:ea typeface="Calibri"/>
                        <a:cs typeface="Times New Roman"/>
                      </a:endParaRP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Local governments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Private non-profit initiatives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FDEP</a:t>
                      </a:r>
                      <a:endParaRPr lang="en-US" sz="1600" kern="1200" dirty="0">
                        <a:solidFill>
                          <a:schemeClr val="dk1"/>
                        </a:solidFill>
                        <a:effectLst/>
                        <a:latin typeface="+mn-lt"/>
                        <a:ea typeface="Calibri"/>
                        <a:cs typeface="Times New Roman"/>
                      </a:endParaRPr>
                    </a:p>
                  </a:txBody>
                  <a:tcPr marL="68580" marR="68580" marT="0" marB="0"/>
                </a:tc>
              </a:tr>
            </a:tbl>
          </a:graphicData>
        </a:graphic>
      </p:graphicFrame>
      <p:grpSp>
        <p:nvGrpSpPr>
          <p:cNvPr id="14" name="Group 13"/>
          <p:cNvGrpSpPr/>
          <p:nvPr/>
        </p:nvGrpSpPr>
        <p:grpSpPr>
          <a:xfrm>
            <a:off x="76201" y="457200"/>
            <a:ext cx="8915400"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9759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6675" y="6479160"/>
            <a:ext cx="2133600" cy="365125"/>
          </a:xfrm>
        </p:spPr>
        <p:txBody>
          <a:bodyPr/>
          <a:lstStyle/>
          <a:p>
            <a:fld id="{2375F40C-D5F0-4A96-94F9-2043857CA1A8}" type="slidenum">
              <a:rPr lang="en-US" smtClean="0">
                <a:solidFill>
                  <a:prstClr val="black">
                    <a:tint val="75000"/>
                  </a:prstClr>
                </a:solidFill>
              </a:rPr>
              <a:pPr/>
              <a:t>29</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graphicFrame>
        <p:nvGraphicFramePr>
          <p:cNvPr id="11" name="Table 10"/>
          <p:cNvGraphicFramePr>
            <a:graphicFrameLocks noGrp="1"/>
          </p:cNvGraphicFramePr>
          <p:nvPr>
            <p:extLst/>
          </p:nvPr>
        </p:nvGraphicFramePr>
        <p:xfrm>
          <a:off x="1697169" y="8153400"/>
          <a:ext cx="5878285" cy="1402080"/>
        </p:xfrm>
        <a:graphic>
          <a:graphicData uri="http://schemas.openxmlformats.org/drawingml/2006/table">
            <a:tbl>
              <a:tblPr/>
              <a:tblGrid>
                <a:gridCol w="222824">
                  <a:extLst>
                    <a:ext uri="{9D8B030D-6E8A-4147-A177-3AD203B41FA5}">
                      <a16:colId xmlns="" xmlns:a16="http://schemas.microsoft.com/office/drawing/2014/main" val="20000"/>
                    </a:ext>
                  </a:extLst>
                </a:gridCol>
                <a:gridCol w="1910006">
                  <a:extLst>
                    <a:ext uri="{9D8B030D-6E8A-4147-A177-3AD203B41FA5}">
                      <a16:colId xmlns="" xmlns:a16="http://schemas.microsoft.com/office/drawing/2014/main" val="20001"/>
                    </a:ext>
                  </a:extLst>
                </a:gridCol>
                <a:gridCol w="260101">
                  <a:extLst>
                    <a:ext uri="{9D8B030D-6E8A-4147-A177-3AD203B41FA5}">
                      <a16:colId xmlns="" xmlns:a16="http://schemas.microsoft.com/office/drawing/2014/main" val="20002"/>
                    </a:ext>
                  </a:extLst>
                </a:gridCol>
                <a:gridCol w="260101">
                  <a:extLst>
                    <a:ext uri="{9D8B030D-6E8A-4147-A177-3AD203B41FA5}">
                      <a16:colId xmlns="" xmlns:a16="http://schemas.microsoft.com/office/drawing/2014/main" val="20003"/>
                    </a:ext>
                  </a:extLst>
                </a:gridCol>
                <a:gridCol w="1456566">
                  <a:extLst>
                    <a:ext uri="{9D8B030D-6E8A-4147-A177-3AD203B41FA5}">
                      <a16:colId xmlns="" xmlns:a16="http://schemas.microsoft.com/office/drawing/2014/main" val="20004"/>
                    </a:ext>
                  </a:extLst>
                </a:gridCol>
                <a:gridCol w="260101">
                  <a:extLst>
                    <a:ext uri="{9D8B030D-6E8A-4147-A177-3AD203B41FA5}">
                      <a16:colId xmlns="" xmlns:a16="http://schemas.microsoft.com/office/drawing/2014/main" val="20005"/>
                    </a:ext>
                  </a:extLst>
                </a:gridCol>
                <a:gridCol w="1508586">
                  <a:extLst>
                    <a:ext uri="{9D8B030D-6E8A-4147-A177-3AD203B41FA5}">
                      <a16:colId xmlns="" xmlns:a16="http://schemas.microsoft.com/office/drawing/2014/main" val="20006"/>
                    </a:ext>
                  </a:extLst>
                </a:gridCol>
              </a:tblGrid>
              <a:tr h="198120">
                <a:tc gridSpan="2">
                  <a:txBody>
                    <a:bodyPr/>
                    <a:lstStyle/>
                    <a:p>
                      <a:pPr algn="ctr" fontAlgn="ctr"/>
                      <a:r>
                        <a:rPr lang="en-US" sz="1200" b="1" i="0" u="none" strike="noStrike" dirty="0">
                          <a:solidFill>
                            <a:srgbClr val="000000"/>
                          </a:solidFill>
                          <a:effectLst/>
                          <a:latin typeface="Calibri"/>
                        </a:rPr>
                        <a:t>Milestones</a:t>
                      </a:r>
                    </a:p>
                  </a:txBody>
                  <a:tcPr marL="0" marR="0" marT="0" marB="0" anchor="ctr">
                    <a:lnL w="6350" cap="flat" cmpd="sng" algn="ctr">
                      <a:solidFill>
                        <a:srgbClr val="24406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44062"/>
                      </a:solidFill>
                      <a:prstDash val="solid"/>
                      <a:round/>
                      <a:headEnd type="none" w="med" len="med"/>
                      <a:tailEnd type="none" w="med" len="med"/>
                    </a:lnT>
                    <a:lnB w="12700" cap="flat" cmpd="sng" algn="ctr">
                      <a:solidFill>
                        <a:srgbClr val="244062"/>
                      </a:solidFill>
                      <a:prstDash val="solid"/>
                      <a:round/>
                      <a:headEnd type="none" w="med" len="med"/>
                      <a:tailEnd type="none" w="med" len="med"/>
                    </a:lnB>
                    <a:solidFill>
                      <a:srgbClr val="F6F9FC"/>
                    </a:solidFill>
                  </a:tcPr>
                </a:tc>
                <a:tc hMerge="1">
                  <a:txBody>
                    <a:bodyPr/>
                    <a:lstStyle/>
                    <a:p>
                      <a:endParaRPr lang="en-US"/>
                    </a:p>
                  </a:txBody>
                  <a:tcPr/>
                </a:tc>
                <a:tc>
                  <a:txBody>
                    <a:bodyPr/>
                    <a:lstStyle/>
                    <a:p>
                      <a:pPr algn="ctr" fontAlgn="ctr"/>
                      <a:endParaRPr lang="en-US"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a:txBody>
                    <a:bodyPr/>
                    <a:lstStyle/>
                    <a:p>
                      <a:pPr algn="ctr" fontAlgn="ctr"/>
                      <a:r>
                        <a:rPr lang="en-US" sz="1200" b="1" i="0" u="none" strike="noStrike" dirty="0">
                          <a:solidFill>
                            <a:srgbClr val="000000"/>
                          </a:solidFill>
                          <a:effectLst/>
                          <a:latin typeface="Calibri"/>
                        </a:rPr>
                        <a:t>Task Orders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rgbClr val="244062"/>
                      </a:solidFill>
                      <a:prstDash val="solid"/>
                      <a:round/>
                      <a:headEnd type="none" w="med" len="med"/>
                      <a:tailEnd type="none" w="med" len="med"/>
                    </a:lnB>
                    <a:solidFill>
                      <a:srgbClr val="F6F9FC"/>
                    </a:solidFill>
                  </a:tcPr>
                </a:tc>
                <a:tc hMerge="1">
                  <a:txBody>
                    <a:bodyPr/>
                    <a:lstStyle/>
                    <a:p>
                      <a:endParaRPr lang="en-US"/>
                    </a:p>
                  </a:txBody>
                  <a:tcPr/>
                </a:tc>
                <a:tc hMerge="1">
                  <a:txBody>
                    <a:bodyPr/>
                    <a:lstStyle/>
                    <a:p>
                      <a:pPr algn="ctr" fontAlgn="ctr"/>
                      <a:endParaRPr lang="en-US" sz="13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244062"/>
                      </a:solidFill>
                      <a:prstDash val="solid"/>
                      <a:round/>
                      <a:headEnd type="none" w="med" len="med"/>
                      <a:tailEnd type="none" w="med" len="med"/>
                    </a:lnB>
                    <a:solidFill>
                      <a:srgbClr val="F6F9FC"/>
                    </a:solidFill>
                  </a:tcPr>
                </a:tc>
                <a:tc hMerge="1">
                  <a:txBody>
                    <a:bodyPr/>
                    <a:lstStyle/>
                    <a:p>
                      <a:pPr algn="ctr" fontAlgn="ctr"/>
                      <a:endParaRPr lang="en-US" sz="13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244062"/>
                      </a:solidFill>
                      <a:prstDash val="solid"/>
                      <a:round/>
                      <a:headEnd type="none" w="med" len="med"/>
                      <a:tailEnd type="none" w="med" len="med"/>
                    </a:lnB>
                    <a:solidFill>
                      <a:srgbClr val="F6F9FC"/>
                    </a:solidFill>
                  </a:tcPr>
                </a:tc>
                <a:extLst>
                  <a:ext uri="{0D108BD9-81ED-4DB2-BD59-A6C34878D82A}">
                    <a16:rowId xmlns="" xmlns:a16="http://schemas.microsoft.com/office/drawing/2014/main" val="10000"/>
                  </a:ext>
                </a:extLst>
              </a:tr>
              <a:tr h="198120">
                <a:tc>
                  <a:txBody>
                    <a:bodyPr/>
                    <a:lstStyle/>
                    <a:p>
                      <a:pPr algn="ctr" fontAlgn="ctr"/>
                      <a:r>
                        <a:rPr lang="en-US" sz="1100" b="1" i="0" u="none" strike="noStrike" dirty="0">
                          <a:solidFill>
                            <a:srgbClr val="632523"/>
                          </a:solidFill>
                          <a:effectLst/>
                          <a:latin typeface="Calibri"/>
                        </a:rPr>
                        <a:t>1</a:t>
                      </a: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9FC"/>
                    </a:solidFill>
                  </a:tcPr>
                </a:tc>
                <a:tc>
                  <a:txBody>
                    <a:bodyPr/>
                    <a:lstStyle/>
                    <a:p>
                      <a:pPr algn="l" fontAlgn="ctr"/>
                      <a:r>
                        <a:rPr lang="en-US" sz="1100" b="0" i="0" u="none" strike="noStrike" dirty="0">
                          <a:solidFill>
                            <a:srgbClr val="000000"/>
                          </a:solidFill>
                          <a:effectLst/>
                          <a:latin typeface="Calibri"/>
                        </a:rPr>
                        <a:t>  Quarterly Reports</a:t>
                      </a: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9FC"/>
                    </a:solidFill>
                  </a:tcPr>
                </a:tc>
                <a:tc>
                  <a:txBody>
                    <a:bodyPr/>
                    <a:lstStyle/>
                    <a:p>
                      <a:pPr algn="ctr" fontAlgn="ctr"/>
                      <a:endParaRPr lang="en-US" sz="1100" b="1" i="0" u="none" strike="noStrike" dirty="0">
                        <a:solidFill>
                          <a:srgbClr val="16365C"/>
                        </a:solidFill>
                        <a:effectLst/>
                        <a:latin typeface="Calibri"/>
                      </a:endParaRP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1" i="0" u="none" strike="noStrike" dirty="0">
                          <a:solidFill>
                            <a:srgbClr val="16365C"/>
                          </a:solidFill>
                          <a:effectLst/>
                          <a:latin typeface="Calibri"/>
                        </a:rPr>
                        <a:t>1</a:t>
                      </a:r>
                    </a:p>
                  </a:txBody>
                  <a:tcPr marL="0" marR="0" marT="0" marB="0" anchor="ctr">
                    <a:lnL w="6350" cap="flat" cmpd="sng" algn="ctr">
                      <a:solidFill>
                        <a:srgbClr val="24406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l" fontAlgn="ctr"/>
                      <a:r>
                        <a:rPr lang="en-US" sz="1100" b="0" i="0" u="none" strike="noStrike" dirty="0">
                          <a:solidFill>
                            <a:srgbClr val="000000"/>
                          </a:solidFill>
                          <a:effectLst/>
                          <a:latin typeface="Calibri"/>
                        </a:rPr>
                        <a:t>  Watershed Characterizations</a:t>
                      </a:r>
                    </a:p>
                  </a:txBody>
                  <a:tcPr marL="0" marR="0" marT="0" marB="0" anchor="ctr">
                    <a:lnL w="12700" cap="flat" cmpd="sng" algn="ctr">
                      <a:solidFill>
                        <a:schemeClr val="tx2">
                          <a:lumMod val="75000"/>
                        </a:schemeClr>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ctr" fontAlgn="ctr"/>
                      <a:r>
                        <a:rPr lang="en-US" sz="1100" b="1" i="0" u="none" strike="noStrike" dirty="0">
                          <a:solidFill>
                            <a:srgbClr val="16365C"/>
                          </a:solidFill>
                          <a:effectLst/>
                          <a:latin typeface="Calibri"/>
                        </a:rPr>
                        <a:t>5</a:t>
                      </a:r>
                    </a:p>
                  </a:txBody>
                  <a:tcPr marL="0" marR="0" marT="0" marB="0" anchor="ctr">
                    <a:lnL w="6350" cap="flat" cmpd="sng" algn="ctr">
                      <a:solidFill>
                        <a:srgbClr val="24406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l" fontAlgn="ctr"/>
                      <a:r>
                        <a:rPr lang="en-US" sz="1100" b="0" i="0" u="none" strike="noStrike" dirty="0">
                          <a:solidFill>
                            <a:srgbClr val="000000"/>
                          </a:solidFill>
                          <a:effectLst/>
                          <a:latin typeface="Calibri"/>
                        </a:rPr>
                        <a:t>  Plan Development</a:t>
                      </a:r>
                    </a:p>
                  </a:txBody>
                  <a:tcPr marL="0" marR="0" marT="0" marB="0" anchor="ctr">
                    <a:lnL w="12700" cap="flat" cmpd="sng" algn="ctr">
                      <a:solidFill>
                        <a:schemeClr val="tx2">
                          <a:lumMod val="75000"/>
                        </a:schemeClr>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extLst>
                  <a:ext uri="{0D108BD9-81ED-4DB2-BD59-A6C34878D82A}">
                    <a16:rowId xmlns="" xmlns:a16="http://schemas.microsoft.com/office/drawing/2014/main" val="10001"/>
                  </a:ext>
                </a:extLst>
              </a:tr>
              <a:tr h="198120">
                <a:tc>
                  <a:txBody>
                    <a:bodyPr/>
                    <a:lstStyle/>
                    <a:p>
                      <a:pPr algn="ctr" fontAlgn="ctr"/>
                      <a:r>
                        <a:rPr lang="en-US" sz="1100" b="1" i="0" u="none" strike="noStrike">
                          <a:solidFill>
                            <a:srgbClr val="632523"/>
                          </a:solidFill>
                          <a:effectLst/>
                          <a:latin typeface="Calibri"/>
                        </a:rPr>
                        <a:t>2</a:t>
                      </a: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9FC"/>
                    </a:solidFill>
                  </a:tcPr>
                </a:tc>
                <a:tc>
                  <a:txBody>
                    <a:bodyPr/>
                    <a:lstStyle/>
                    <a:p>
                      <a:pPr algn="l" fontAlgn="ctr"/>
                      <a:r>
                        <a:rPr lang="en-US" sz="1100" b="0" i="0" u="none" strike="noStrike" dirty="0">
                          <a:solidFill>
                            <a:srgbClr val="000000"/>
                          </a:solidFill>
                          <a:effectLst/>
                          <a:latin typeface="Calibri"/>
                        </a:rPr>
                        <a:t>  Public Hearing(s)</a:t>
                      </a: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9FC"/>
                    </a:solidFill>
                  </a:tcPr>
                </a:tc>
                <a:tc>
                  <a:txBody>
                    <a:bodyPr/>
                    <a:lstStyle/>
                    <a:p>
                      <a:pPr algn="ctr" fontAlgn="ctr"/>
                      <a:endParaRPr lang="en-US" sz="1100" b="1" i="0" u="none" strike="noStrike" dirty="0">
                        <a:solidFill>
                          <a:srgbClr val="16365C"/>
                        </a:solidFill>
                        <a:effectLst/>
                        <a:latin typeface="Calibri"/>
                      </a:endParaRP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1" i="0" u="none" strike="noStrike" dirty="0">
                          <a:solidFill>
                            <a:srgbClr val="16365C"/>
                          </a:solidFill>
                          <a:effectLst/>
                          <a:latin typeface="Calibri"/>
                        </a:rPr>
                        <a:t>2</a:t>
                      </a:r>
                    </a:p>
                  </a:txBody>
                  <a:tcPr marL="0" marR="0" marT="0" marB="0" anchor="ctr">
                    <a:lnL w="6350" cap="flat" cmpd="sng" algn="ctr">
                      <a:solidFill>
                        <a:srgbClr val="24406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l" fontAlgn="ctr"/>
                      <a:r>
                        <a:rPr lang="en-US" sz="1100" b="0" i="0" u="none" strike="noStrike" dirty="0">
                          <a:solidFill>
                            <a:srgbClr val="000000"/>
                          </a:solidFill>
                          <a:effectLst/>
                          <a:latin typeface="Calibri"/>
                        </a:rPr>
                        <a:t>  TAC Assistance</a:t>
                      </a:r>
                    </a:p>
                  </a:txBody>
                  <a:tcPr marL="0" marR="0" marT="0" marB="0" anchor="ctr">
                    <a:lnL w="12700" cap="flat" cmpd="sng" algn="ctr">
                      <a:solidFill>
                        <a:schemeClr val="tx2">
                          <a:lumMod val="75000"/>
                        </a:schemeClr>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ctr" fontAlgn="ctr"/>
                      <a:r>
                        <a:rPr lang="en-US" sz="1100" b="1" i="0" u="none" strike="noStrike" dirty="0">
                          <a:solidFill>
                            <a:srgbClr val="16365C"/>
                          </a:solidFill>
                          <a:effectLst/>
                          <a:latin typeface="Calibri"/>
                        </a:rPr>
                        <a:t>6</a:t>
                      </a:r>
                    </a:p>
                  </a:txBody>
                  <a:tcPr marL="0" marR="0" marT="0" marB="0" anchor="ctr">
                    <a:lnL w="6350" cap="flat" cmpd="sng" algn="ctr">
                      <a:solidFill>
                        <a:srgbClr val="24406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l" fontAlgn="ctr"/>
                      <a:r>
                        <a:rPr lang="en-US" sz="1100" b="0" i="0" u="none" strike="noStrike" dirty="0">
                          <a:solidFill>
                            <a:srgbClr val="000000"/>
                          </a:solidFill>
                          <a:effectLst/>
                          <a:latin typeface="Calibri"/>
                        </a:rPr>
                        <a:t>  FY 17 TAC Assistance</a:t>
                      </a:r>
                    </a:p>
                  </a:txBody>
                  <a:tcPr marL="0" marR="0" marT="0" marB="0" anchor="ctr">
                    <a:lnL w="12700" cap="flat" cmpd="sng" algn="ctr">
                      <a:solidFill>
                        <a:schemeClr val="tx2">
                          <a:lumMod val="75000"/>
                        </a:schemeClr>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extLst>
                  <a:ext uri="{0D108BD9-81ED-4DB2-BD59-A6C34878D82A}">
                    <a16:rowId xmlns="" xmlns:a16="http://schemas.microsoft.com/office/drawing/2014/main" val="10002"/>
                  </a:ext>
                </a:extLst>
              </a:tr>
              <a:tr h="198120">
                <a:tc>
                  <a:txBody>
                    <a:bodyPr/>
                    <a:lstStyle/>
                    <a:p>
                      <a:pPr algn="ctr" fontAlgn="ctr"/>
                      <a:r>
                        <a:rPr lang="en-US" sz="1100" b="1" i="0" u="none" strike="noStrike" dirty="0">
                          <a:solidFill>
                            <a:srgbClr val="632523"/>
                          </a:solidFill>
                          <a:effectLst/>
                          <a:latin typeface="Calibri"/>
                        </a:rPr>
                        <a:t>3</a:t>
                      </a:r>
                    </a:p>
                  </a:txBody>
                  <a:tcPr marL="0" marR="0" marT="0" marB="0" anchor="ctr">
                    <a:lnL w="12700" cap="flat" cmpd="sng" algn="ctr">
                      <a:solidFill>
                        <a:schemeClr val="tx2">
                          <a:lumMod val="75000"/>
                        </a:schemeClr>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F6F9FC"/>
                    </a:solidFill>
                  </a:tcPr>
                </a:tc>
                <a:tc>
                  <a:txBody>
                    <a:bodyPr/>
                    <a:lstStyle/>
                    <a:p>
                      <a:pPr algn="l" fontAlgn="ctr"/>
                      <a:r>
                        <a:rPr lang="en-US" sz="1100" b="0" i="0" u="none" strike="noStrike" dirty="0">
                          <a:solidFill>
                            <a:srgbClr val="000000"/>
                          </a:solidFill>
                          <a:effectLst/>
                          <a:latin typeface="Calibri"/>
                        </a:rPr>
                        <a:t>  Final Reports</a:t>
                      </a: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F6F9FC"/>
                    </a:solidFill>
                  </a:tcPr>
                </a:tc>
                <a:tc>
                  <a:txBody>
                    <a:bodyPr/>
                    <a:lstStyle/>
                    <a:p>
                      <a:pPr algn="ctr" fontAlgn="ctr"/>
                      <a:endParaRPr lang="en-US" sz="1100" b="1" i="0" u="none" strike="noStrike" dirty="0">
                        <a:solidFill>
                          <a:srgbClr val="16365C"/>
                        </a:solidFill>
                        <a:effectLst/>
                        <a:latin typeface="Calibri"/>
                      </a:endParaRP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1" i="0" u="none" strike="noStrike" dirty="0">
                          <a:solidFill>
                            <a:srgbClr val="16365C"/>
                          </a:solidFill>
                          <a:effectLst/>
                          <a:latin typeface="Calibri"/>
                        </a:rPr>
                        <a:t>3</a:t>
                      </a:r>
                    </a:p>
                  </a:txBody>
                  <a:tcPr marL="0" marR="0" marT="0" marB="0" anchor="ctr">
                    <a:lnL w="6350" cap="flat" cmpd="sng" algn="ctr">
                      <a:solidFill>
                        <a:srgbClr val="24406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l" fontAlgn="ctr"/>
                      <a:r>
                        <a:rPr lang="en-US" sz="1100" b="0" i="0" u="none" strike="noStrike" dirty="0">
                          <a:solidFill>
                            <a:srgbClr val="000000"/>
                          </a:solidFill>
                          <a:effectLst/>
                          <a:latin typeface="Calibri"/>
                        </a:rPr>
                        <a:t>  Final Characterizations</a:t>
                      </a:r>
                    </a:p>
                  </a:txBody>
                  <a:tcPr marL="0" marR="0" marT="0" marB="0" anchor="ctr">
                    <a:lnL w="12700" cap="flat" cmpd="sng" algn="ctr">
                      <a:solidFill>
                        <a:schemeClr val="tx2">
                          <a:lumMod val="75000"/>
                        </a:schemeClr>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ctr" fontAlgn="ctr"/>
                      <a:r>
                        <a:rPr lang="en-US" sz="1100" b="1" i="0" u="none" strike="noStrike" dirty="0">
                          <a:solidFill>
                            <a:srgbClr val="16365C"/>
                          </a:solidFill>
                          <a:effectLst/>
                          <a:latin typeface="Calibri"/>
                        </a:rPr>
                        <a:t>7</a:t>
                      </a:r>
                    </a:p>
                  </a:txBody>
                  <a:tcPr marL="0" marR="0" marT="0" marB="0" anchor="ctr">
                    <a:lnL w="6350" cap="flat" cmpd="sng" algn="ctr">
                      <a:solidFill>
                        <a:srgbClr val="24406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l" fontAlgn="ctr"/>
                      <a:r>
                        <a:rPr lang="en-US" sz="1100" b="0" i="0" u="none" strike="noStrike" dirty="0">
                          <a:solidFill>
                            <a:srgbClr val="000000"/>
                          </a:solidFill>
                          <a:effectLst/>
                          <a:latin typeface="Calibri"/>
                        </a:rPr>
                        <a:t>  Public Engagement Assistance</a:t>
                      </a:r>
                    </a:p>
                  </a:txBody>
                  <a:tcPr marL="0" marR="0" marT="0" marB="0" anchor="ctr">
                    <a:lnL w="12700" cap="flat" cmpd="sng" algn="ctr">
                      <a:solidFill>
                        <a:schemeClr val="tx2">
                          <a:lumMod val="75000"/>
                        </a:schemeClr>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extLst>
                  <a:ext uri="{0D108BD9-81ED-4DB2-BD59-A6C34878D82A}">
                    <a16:rowId xmlns="" xmlns:a16="http://schemas.microsoft.com/office/drawing/2014/main" val="10003"/>
                  </a:ext>
                </a:extLst>
              </a:tr>
              <a:tr h="198120">
                <a:tc>
                  <a:txBody>
                    <a:bodyPr/>
                    <a:lstStyle/>
                    <a:p>
                      <a:pPr algn="ctr" fontAlgn="b"/>
                      <a:r>
                        <a:rPr lang="en-US" sz="1100" b="1" i="0" u="none" strike="noStrike">
                          <a:solidFill>
                            <a:srgbClr val="963634"/>
                          </a:solidFill>
                          <a:effectLst/>
                          <a:latin typeface="Calibri"/>
                        </a:rPr>
                        <a:t> </a:t>
                      </a:r>
                    </a:p>
                  </a:txBody>
                  <a:tcPr marL="0" marR="0" marT="0"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9FC"/>
                    </a:solidFill>
                  </a:tcPr>
                </a:tc>
                <a:tc>
                  <a:txBody>
                    <a:bodyPr/>
                    <a:lstStyle/>
                    <a:p>
                      <a:pPr algn="l" fontAlgn="ctr"/>
                      <a:r>
                        <a:rPr lang="en-US" sz="1100" b="0" i="0" u="none" strike="noStrike" dirty="0">
                          <a:solidFill>
                            <a:srgbClr val="000000"/>
                          </a:solidFill>
                          <a:effectLst/>
                          <a:latin typeface="Calibri"/>
                        </a:rPr>
                        <a:t> </a:t>
                      </a: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9FC"/>
                    </a:solidFill>
                  </a:tcPr>
                </a:tc>
                <a:tc>
                  <a:txBody>
                    <a:bodyPr/>
                    <a:lstStyle/>
                    <a:p>
                      <a:pPr algn="ctr" fontAlgn="ctr"/>
                      <a:endParaRPr lang="en-US" sz="1100" b="1" i="0" u="none" strike="noStrike" dirty="0">
                        <a:solidFill>
                          <a:srgbClr val="16365C"/>
                        </a:solidFill>
                        <a:effectLst/>
                        <a:latin typeface="Calibri"/>
                      </a:endParaRPr>
                    </a:p>
                  </a:txBody>
                  <a:tcPr marL="0" marR="0" marT="0"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1" i="0" u="none" strike="noStrike" dirty="0">
                          <a:solidFill>
                            <a:srgbClr val="16365C"/>
                          </a:solidFill>
                          <a:effectLst/>
                          <a:latin typeface="Calibri"/>
                        </a:rPr>
                        <a:t>4</a:t>
                      </a:r>
                    </a:p>
                  </a:txBody>
                  <a:tcPr marL="0" marR="0" marT="0" marB="0" anchor="ctr">
                    <a:lnL w="6350" cap="flat" cmpd="sng" algn="ctr">
                      <a:solidFill>
                        <a:srgbClr val="24406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l" fontAlgn="ctr"/>
                      <a:r>
                        <a:rPr lang="en-US" sz="1100" b="0" i="0" u="none" strike="noStrike" dirty="0">
                          <a:solidFill>
                            <a:srgbClr val="000000"/>
                          </a:solidFill>
                          <a:effectLst/>
                          <a:latin typeface="Calibri"/>
                        </a:rPr>
                        <a:t>  Project Planning Assistance</a:t>
                      </a:r>
                    </a:p>
                  </a:txBody>
                  <a:tcPr marL="0" marR="0" marT="0" marB="0" anchor="ctr">
                    <a:lnL w="12700" cap="flat" cmpd="sng" algn="ctr">
                      <a:solidFill>
                        <a:schemeClr val="tx2">
                          <a:lumMod val="75000"/>
                        </a:schemeClr>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l" fontAlgn="ctr"/>
                      <a:endParaRPr lang="en-US" sz="1100" b="0" i="0" u="none" strike="noStrike" dirty="0">
                        <a:solidFill>
                          <a:srgbClr val="000000"/>
                        </a:solidFill>
                        <a:effectLst/>
                        <a:latin typeface="Calibri"/>
                      </a:endParaRPr>
                    </a:p>
                  </a:txBody>
                  <a:tcPr marL="0" marR="0" marT="0" marB="0" anchor="ctr">
                    <a:lnL w="6350" cap="flat" cmpd="sng" algn="ctr">
                      <a:solidFill>
                        <a:srgbClr val="24406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tc>
                  <a:txBody>
                    <a:bodyPr/>
                    <a:lstStyle/>
                    <a:p>
                      <a:pPr algn="l" fontAlgn="ctr"/>
                      <a:endParaRPr lang="en-US" sz="1100" b="0" i="0" u="none" strike="noStrike" dirty="0">
                        <a:solidFill>
                          <a:srgbClr val="000000"/>
                        </a:solidFill>
                        <a:effectLst/>
                        <a:latin typeface="Calibri"/>
                      </a:endParaRPr>
                    </a:p>
                  </a:txBody>
                  <a:tcPr marL="0" marR="0" marT="0" marB="0" anchor="ctr">
                    <a:lnL w="12700" cap="flat" cmpd="sng" algn="ctr">
                      <a:solidFill>
                        <a:schemeClr val="tx2">
                          <a:lumMod val="75000"/>
                        </a:schemeClr>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solidFill>
                      <a:srgbClr val="F6FCF8"/>
                    </a:solidFill>
                  </a:tcPr>
                </a:tc>
                <a:extLst>
                  <a:ext uri="{0D108BD9-81ED-4DB2-BD59-A6C34878D82A}">
                    <a16:rowId xmlns="" xmlns:a16="http://schemas.microsoft.com/office/drawing/2014/main" val="10004"/>
                  </a:ext>
                </a:extLst>
              </a:tr>
            </a:tbl>
          </a:graphicData>
        </a:graphic>
      </p:graphicFrame>
      <p:grpSp>
        <p:nvGrpSpPr>
          <p:cNvPr id="3" name="Group 2"/>
          <p:cNvGrpSpPr/>
          <p:nvPr/>
        </p:nvGrpSpPr>
        <p:grpSpPr>
          <a:xfrm>
            <a:off x="76200" y="457200"/>
            <a:ext cx="9070491" cy="762000"/>
            <a:chOff x="76200" y="381000"/>
            <a:chExt cx="9070491" cy="762000"/>
          </a:xfrm>
        </p:grpSpPr>
        <p:sp>
          <p:nvSpPr>
            <p:cNvPr id="8"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Criteria for Project Planning and Evaluation</a:t>
              </a:r>
            </a:p>
          </p:txBody>
        </p:sp>
        <p:cxnSp>
          <p:nvCxnSpPr>
            <p:cNvPr id="12" name="Straight Connector 11"/>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0" y="1143000"/>
            <a:ext cx="8944122" cy="544764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Infrastructure projects (stormwater and wastewater)</a:t>
            </a:r>
          </a:p>
          <a:p>
            <a:pPr marL="800100" lvl="1" indent="-342900">
              <a:spcBef>
                <a:spcPts val="1200"/>
              </a:spcBef>
              <a:buFont typeface="Courier New" panose="02070309020205020404" pitchFamily="49" charset="0"/>
              <a:buChar char="o"/>
            </a:pPr>
            <a:r>
              <a:rPr lang="en-US" sz="2400" dirty="0"/>
              <a:t>Projects should have responsible parties that will implement, own, operate, and maintain the facilities</a:t>
            </a:r>
          </a:p>
          <a:p>
            <a:pPr marL="800100" lvl="1" indent="-342900">
              <a:spcBef>
                <a:spcPts val="1200"/>
              </a:spcBef>
              <a:buFont typeface="Courier New" panose="02070309020205020404" pitchFamily="49" charset="0"/>
              <a:buChar char="o"/>
            </a:pPr>
            <a:r>
              <a:rPr lang="en-US" sz="2400" dirty="0"/>
              <a:t>Responsible parties should have dedicated funding source for operation and maintenance</a:t>
            </a:r>
          </a:p>
          <a:p>
            <a:pPr marL="285750" indent="-285750">
              <a:spcBef>
                <a:spcPts val="1200"/>
              </a:spcBef>
              <a:buFont typeface="Arial" panose="020B0604020202020204" pitchFamily="34" charset="0"/>
              <a:buChar char="•"/>
            </a:pPr>
            <a:r>
              <a:rPr lang="en-US" sz="2400" dirty="0" smtClean="0"/>
              <a:t>Restoration and habitat enhancement</a:t>
            </a:r>
            <a:endParaRPr lang="en-US" sz="2400" dirty="0"/>
          </a:p>
          <a:p>
            <a:pPr marL="800100" lvl="1" indent="-342900">
              <a:spcBef>
                <a:spcPts val="1200"/>
              </a:spcBef>
              <a:buFont typeface="Courier New" panose="02070309020205020404" pitchFamily="49" charset="0"/>
              <a:buChar char="o"/>
            </a:pPr>
            <a:r>
              <a:rPr lang="en-US" sz="2400" dirty="0"/>
              <a:t>Completed project should be naturally self-sustaining; not requiring frequent human intervention</a:t>
            </a:r>
          </a:p>
          <a:p>
            <a:pPr marL="800100" lvl="1" indent="-342900">
              <a:spcBef>
                <a:spcPts val="1200"/>
              </a:spcBef>
              <a:buFont typeface="Courier New" panose="02070309020205020404" pitchFamily="49" charset="0"/>
              <a:buChar char="o"/>
            </a:pPr>
            <a:r>
              <a:rPr lang="en-US" sz="2400" dirty="0"/>
              <a:t>Restoration should reflect ecosystems or habitats that are naturally supported in the watershed and </a:t>
            </a:r>
            <a:r>
              <a:rPr lang="en-US" sz="2400"/>
              <a:t>physical </a:t>
            </a:r>
            <a:r>
              <a:rPr lang="en-US" sz="2400" smtClean="0"/>
              <a:t>environment </a:t>
            </a:r>
            <a:endParaRPr lang="en-US" sz="2400" dirty="0"/>
          </a:p>
          <a:p>
            <a:pPr marL="800100" lvl="1" indent="-342900">
              <a:spcBef>
                <a:spcPts val="1200"/>
              </a:spcBef>
              <a:buFont typeface="Courier New" panose="02070309020205020404" pitchFamily="49" charset="0"/>
              <a:buChar char="o"/>
            </a:pPr>
            <a:r>
              <a:rPr lang="en-US" sz="2400" dirty="0"/>
              <a:t>Completed restoration sites should be adaptable to natural change and variability – short-term and long-term</a:t>
            </a:r>
          </a:p>
        </p:txBody>
      </p:sp>
    </p:spTree>
    <p:extLst>
      <p:ext uri="{BB962C8B-B14F-4D97-AF65-F5344CB8AC3E}">
        <p14:creationId xmlns:p14="http://schemas.microsoft.com/office/powerpoint/2010/main" val="16888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3</a:t>
            </a:fld>
            <a:endParaRPr lang="en-US">
              <a:solidFill>
                <a:prstClr val="black">
                  <a:tint val="75000"/>
                </a:prstClr>
              </a:solidFill>
            </a:endParaRPr>
          </a:p>
        </p:txBody>
      </p:sp>
      <p:sp>
        <p:nvSpPr>
          <p:cNvPr id="13" name="Text Box 2"/>
          <p:cNvSpPr txBox="1">
            <a:spLocks noChangeArrowheads="1"/>
          </p:cNvSpPr>
          <p:nvPr/>
        </p:nvSpPr>
        <p:spPr bwMode="auto">
          <a:xfrm>
            <a:off x="-1" y="504348"/>
            <a:ext cx="9144001"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1" tIns="36571" rIns="36571" bIns="36571" numCol="1" anchor="t" anchorCtr="0" compatLnSpc="1">
            <a:prstTxWarp prst="textNoShape">
              <a:avLst/>
            </a:prstTxWarp>
          </a:bodyPr>
          <a:lstStyle/>
          <a:p>
            <a:pPr algn="ctr" defTabSz="914270" fontAlgn="base">
              <a:lnSpc>
                <a:spcPts val="4400"/>
              </a:lnSpc>
              <a:spcBef>
                <a:spcPct val="0"/>
              </a:spcBef>
              <a:spcAft>
                <a:spcPct val="0"/>
              </a:spcAft>
            </a:pPr>
            <a:r>
              <a:rPr lang="en-US" altLang="en-US" sz="4400" dirty="0">
                <a:solidFill>
                  <a:srgbClr val="0070C0"/>
                </a:solidFill>
                <a:cs typeface="Arial" pitchFamily="34" charset="0"/>
              </a:rPr>
              <a:t>Surface Water Improvement </a:t>
            </a:r>
          </a:p>
          <a:p>
            <a:pPr algn="ctr" defTabSz="914270" fontAlgn="base">
              <a:lnSpc>
                <a:spcPts val="4400"/>
              </a:lnSpc>
              <a:spcBef>
                <a:spcPct val="0"/>
              </a:spcBef>
              <a:spcAft>
                <a:spcPct val="0"/>
              </a:spcAft>
            </a:pPr>
            <a:r>
              <a:rPr lang="en-US" altLang="en-US" sz="4400" dirty="0">
                <a:solidFill>
                  <a:srgbClr val="0070C0"/>
                </a:solidFill>
                <a:cs typeface="Arial" pitchFamily="34" charset="0"/>
              </a:rPr>
              <a:t>and Management (SWIM) Program</a:t>
            </a: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sp>
        <p:nvSpPr>
          <p:cNvPr id="2" name="Content Placeholder 1"/>
          <p:cNvSpPr>
            <a:spLocks noGrp="1"/>
          </p:cNvSpPr>
          <p:nvPr>
            <p:ph idx="1"/>
          </p:nvPr>
        </p:nvSpPr>
        <p:spPr>
          <a:xfrm>
            <a:off x="141848" y="1828800"/>
            <a:ext cx="9002152" cy="4892675"/>
          </a:xfrm>
        </p:spPr>
        <p:txBody>
          <a:bodyPr>
            <a:normAutofit fontScale="92500"/>
          </a:bodyPr>
          <a:lstStyle/>
          <a:p>
            <a:pPr marL="0" indent="0">
              <a:spcBef>
                <a:spcPts val="2400"/>
              </a:spcBef>
              <a:buNone/>
            </a:pPr>
            <a:r>
              <a:rPr lang="en-US" sz="2400" dirty="0">
                <a:solidFill>
                  <a:schemeClr val="tx2"/>
                </a:solidFill>
              </a:rPr>
              <a:t>Created through passage of the Surface Water Improvement and Management Act in 1987; Sections 451-459, Florida Statutes.</a:t>
            </a:r>
          </a:p>
          <a:p>
            <a:pPr marL="0" indent="0">
              <a:spcBef>
                <a:spcPts val="2400"/>
              </a:spcBef>
              <a:buNone/>
            </a:pPr>
            <a:r>
              <a:rPr lang="en-US" sz="2400" dirty="0">
                <a:solidFill>
                  <a:schemeClr val="tx2"/>
                </a:solidFill>
              </a:rPr>
              <a:t>Purpose: Developed to address major watershed (coastal/ surface water) issues throughout the State.</a:t>
            </a:r>
          </a:p>
          <a:p>
            <a:pPr marL="0" indent="0">
              <a:spcBef>
                <a:spcPts val="0"/>
              </a:spcBef>
              <a:buNone/>
            </a:pPr>
            <a:endParaRPr lang="en-US" sz="2400" dirty="0">
              <a:solidFill>
                <a:schemeClr val="tx2"/>
              </a:solidFill>
            </a:endParaRPr>
          </a:p>
          <a:p>
            <a:pPr marL="399994" lvl="1" indent="0">
              <a:spcBef>
                <a:spcPts val="0"/>
              </a:spcBef>
              <a:buNone/>
            </a:pPr>
            <a:r>
              <a:rPr lang="en-US" sz="2600" dirty="0">
                <a:solidFill>
                  <a:srgbClr val="0070C0"/>
                </a:solidFill>
              </a:rPr>
              <a:t>Plans will provide:</a:t>
            </a:r>
          </a:p>
          <a:p>
            <a:pPr lvl="2">
              <a:lnSpc>
                <a:spcPct val="150000"/>
              </a:lnSpc>
              <a:spcBef>
                <a:spcPts val="0"/>
              </a:spcBef>
              <a:buFont typeface="Wingdings" panose="05000000000000000000" pitchFamily="2" charset="2"/>
              <a:buChar char="§"/>
            </a:pPr>
            <a:r>
              <a:rPr lang="en-US" sz="2000" dirty="0">
                <a:solidFill>
                  <a:srgbClr val="0070C0"/>
                </a:solidFill>
              </a:rPr>
              <a:t>Watershed description;</a:t>
            </a:r>
          </a:p>
          <a:p>
            <a:pPr lvl="2">
              <a:lnSpc>
                <a:spcPct val="150000"/>
              </a:lnSpc>
              <a:spcBef>
                <a:spcPts val="0"/>
              </a:spcBef>
              <a:buFont typeface="Wingdings" panose="05000000000000000000" pitchFamily="2" charset="2"/>
              <a:buChar char="§"/>
            </a:pPr>
            <a:r>
              <a:rPr lang="en-US" sz="2000" dirty="0">
                <a:solidFill>
                  <a:srgbClr val="0070C0"/>
                </a:solidFill>
              </a:rPr>
              <a:t>Assessment of watershed and water resource conditions;</a:t>
            </a:r>
          </a:p>
          <a:p>
            <a:pPr lvl="2">
              <a:lnSpc>
                <a:spcPct val="150000"/>
              </a:lnSpc>
              <a:spcBef>
                <a:spcPts val="0"/>
              </a:spcBef>
              <a:buFont typeface="Wingdings" panose="05000000000000000000" pitchFamily="2" charset="2"/>
              <a:buChar char="§"/>
            </a:pPr>
            <a:r>
              <a:rPr lang="en-US" sz="2000" dirty="0">
                <a:solidFill>
                  <a:srgbClr val="0070C0"/>
                </a:solidFill>
              </a:rPr>
              <a:t>Evaluation of accomplishments and improvements since previous SWIM Plan;</a:t>
            </a:r>
          </a:p>
          <a:p>
            <a:pPr lvl="2">
              <a:lnSpc>
                <a:spcPct val="150000"/>
              </a:lnSpc>
              <a:spcBef>
                <a:spcPts val="0"/>
              </a:spcBef>
              <a:buFont typeface="Wingdings" panose="05000000000000000000" pitchFamily="2" charset="2"/>
              <a:buChar char="§"/>
            </a:pPr>
            <a:r>
              <a:rPr lang="en-US" sz="2000" dirty="0">
                <a:solidFill>
                  <a:srgbClr val="0070C0"/>
                </a:solidFill>
              </a:rPr>
              <a:t>Project plan to address identified watershed needs and challenges; and</a:t>
            </a:r>
          </a:p>
          <a:p>
            <a:pPr lvl="2">
              <a:lnSpc>
                <a:spcPct val="150000"/>
              </a:lnSpc>
              <a:spcBef>
                <a:spcPts val="0"/>
              </a:spcBef>
              <a:buFont typeface="Wingdings" panose="05000000000000000000" pitchFamily="2" charset="2"/>
              <a:buChar char="§"/>
            </a:pPr>
            <a:r>
              <a:rPr lang="en-US" sz="2000" dirty="0">
                <a:solidFill>
                  <a:srgbClr val="0070C0"/>
                </a:solidFill>
              </a:rPr>
              <a:t>Estimate funding needs and funding alternatives.</a:t>
            </a:r>
          </a:p>
          <a:p>
            <a:pPr lvl="2">
              <a:lnSpc>
                <a:spcPct val="150000"/>
              </a:lnSpc>
              <a:spcBef>
                <a:spcPts val="0"/>
              </a:spcBef>
              <a:buFont typeface="Wingdings" panose="05000000000000000000" pitchFamily="2" charset="2"/>
              <a:buChar char="§"/>
            </a:pPr>
            <a:endParaRPr lang="en-US" sz="2000" dirty="0">
              <a:solidFill>
                <a:srgbClr val="0070C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36" y="6287519"/>
            <a:ext cx="1143000" cy="502786"/>
          </a:xfrm>
          <a:prstGeom prst="rect">
            <a:avLst/>
          </a:prstGeom>
        </p:spPr>
      </p:pic>
    </p:spTree>
    <p:extLst>
      <p:ext uri="{BB962C8B-B14F-4D97-AF65-F5344CB8AC3E}">
        <p14:creationId xmlns:p14="http://schemas.microsoft.com/office/powerpoint/2010/main" val="713121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0251996"/>
              </p:ext>
            </p:extLst>
          </p:nvPr>
        </p:nvGraphicFramePr>
        <p:xfrm>
          <a:off x="232110" y="1531317"/>
          <a:ext cx="8750808" cy="3878883"/>
        </p:xfrm>
        <a:graphic>
          <a:graphicData uri="http://schemas.openxmlformats.org/drawingml/2006/table">
            <a:tbl>
              <a:tblPr firstRow="1" bandRow="1">
                <a:tableStyleId>{2D5ABB26-0587-4C30-8999-92F81FD0307C}</a:tableStyleId>
              </a:tblPr>
              <a:tblGrid>
                <a:gridCol w="301752">
                  <a:extLst>
                    <a:ext uri="{9D8B030D-6E8A-4147-A177-3AD203B41FA5}">
                      <a16:colId xmlns="" xmlns:a16="http://schemas.microsoft.com/office/drawing/2014/main" val="20001"/>
                    </a:ext>
                  </a:extLst>
                </a:gridCol>
                <a:gridCol w="301752">
                  <a:extLst>
                    <a:ext uri="{9D8B030D-6E8A-4147-A177-3AD203B41FA5}">
                      <a16:colId xmlns="" xmlns:a16="http://schemas.microsoft.com/office/drawing/2014/main" val="20002"/>
                    </a:ext>
                  </a:extLst>
                </a:gridCol>
                <a:gridCol w="301752">
                  <a:extLst>
                    <a:ext uri="{9D8B030D-6E8A-4147-A177-3AD203B41FA5}">
                      <a16:colId xmlns="" xmlns:a16="http://schemas.microsoft.com/office/drawing/2014/main" val="20003"/>
                    </a:ext>
                  </a:extLst>
                </a:gridCol>
                <a:gridCol w="301752">
                  <a:extLst>
                    <a:ext uri="{9D8B030D-6E8A-4147-A177-3AD203B41FA5}">
                      <a16:colId xmlns="" xmlns:a16="http://schemas.microsoft.com/office/drawing/2014/main" val="20004"/>
                    </a:ext>
                  </a:extLst>
                </a:gridCol>
                <a:gridCol w="301752">
                  <a:extLst>
                    <a:ext uri="{9D8B030D-6E8A-4147-A177-3AD203B41FA5}">
                      <a16:colId xmlns="" xmlns:a16="http://schemas.microsoft.com/office/drawing/2014/main" val="20005"/>
                    </a:ext>
                  </a:extLst>
                </a:gridCol>
                <a:gridCol w="301752">
                  <a:extLst>
                    <a:ext uri="{9D8B030D-6E8A-4147-A177-3AD203B41FA5}">
                      <a16:colId xmlns="" xmlns:a16="http://schemas.microsoft.com/office/drawing/2014/main" val="20006"/>
                    </a:ext>
                  </a:extLst>
                </a:gridCol>
                <a:gridCol w="301752">
                  <a:extLst>
                    <a:ext uri="{9D8B030D-6E8A-4147-A177-3AD203B41FA5}">
                      <a16:colId xmlns="" xmlns:a16="http://schemas.microsoft.com/office/drawing/2014/main" val="20007"/>
                    </a:ext>
                  </a:extLst>
                </a:gridCol>
                <a:gridCol w="301752">
                  <a:extLst>
                    <a:ext uri="{9D8B030D-6E8A-4147-A177-3AD203B41FA5}">
                      <a16:colId xmlns="" xmlns:a16="http://schemas.microsoft.com/office/drawing/2014/main" val="20008"/>
                    </a:ext>
                  </a:extLst>
                </a:gridCol>
                <a:gridCol w="301752">
                  <a:extLst>
                    <a:ext uri="{9D8B030D-6E8A-4147-A177-3AD203B41FA5}">
                      <a16:colId xmlns="" xmlns:a16="http://schemas.microsoft.com/office/drawing/2014/main" val="20009"/>
                    </a:ext>
                  </a:extLst>
                </a:gridCol>
                <a:gridCol w="301752">
                  <a:extLst>
                    <a:ext uri="{9D8B030D-6E8A-4147-A177-3AD203B41FA5}">
                      <a16:colId xmlns="" xmlns:a16="http://schemas.microsoft.com/office/drawing/2014/main" val="20010"/>
                    </a:ext>
                  </a:extLst>
                </a:gridCol>
                <a:gridCol w="301752">
                  <a:extLst>
                    <a:ext uri="{9D8B030D-6E8A-4147-A177-3AD203B41FA5}">
                      <a16:colId xmlns="" xmlns:a16="http://schemas.microsoft.com/office/drawing/2014/main" val="20011"/>
                    </a:ext>
                  </a:extLst>
                </a:gridCol>
                <a:gridCol w="301752">
                  <a:extLst>
                    <a:ext uri="{9D8B030D-6E8A-4147-A177-3AD203B41FA5}">
                      <a16:colId xmlns="" xmlns:a16="http://schemas.microsoft.com/office/drawing/2014/main" val="20012"/>
                    </a:ext>
                  </a:extLst>
                </a:gridCol>
                <a:gridCol w="301752">
                  <a:extLst>
                    <a:ext uri="{9D8B030D-6E8A-4147-A177-3AD203B41FA5}">
                      <a16:colId xmlns="" xmlns:a16="http://schemas.microsoft.com/office/drawing/2014/main" val="20013"/>
                    </a:ext>
                  </a:extLst>
                </a:gridCol>
                <a:gridCol w="301752">
                  <a:extLst>
                    <a:ext uri="{9D8B030D-6E8A-4147-A177-3AD203B41FA5}">
                      <a16:colId xmlns="" xmlns:a16="http://schemas.microsoft.com/office/drawing/2014/main" val="20014"/>
                    </a:ext>
                  </a:extLst>
                </a:gridCol>
                <a:gridCol w="301752">
                  <a:extLst>
                    <a:ext uri="{9D8B030D-6E8A-4147-A177-3AD203B41FA5}">
                      <a16:colId xmlns="" xmlns:a16="http://schemas.microsoft.com/office/drawing/2014/main" val="20015"/>
                    </a:ext>
                  </a:extLst>
                </a:gridCol>
                <a:gridCol w="301752">
                  <a:extLst>
                    <a:ext uri="{9D8B030D-6E8A-4147-A177-3AD203B41FA5}">
                      <a16:colId xmlns="" xmlns:a16="http://schemas.microsoft.com/office/drawing/2014/main" val="20016"/>
                    </a:ext>
                  </a:extLst>
                </a:gridCol>
                <a:gridCol w="301752">
                  <a:extLst>
                    <a:ext uri="{9D8B030D-6E8A-4147-A177-3AD203B41FA5}">
                      <a16:colId xmlns="" xmlns:a16="http://schemas.microsoft.com/office/drawing/2014/main" val="20017"/>
                    </a:ext>
                  </a:extLst>
                </a:gridCol>
                <a:gridCol w="301752">
                  <a:extLst>
                    <a:ext uri="{9D8B030D-6E8A-4147-A177-3AD203B41FA5}">
                      <a16:colId xmlns="" xmlns:a16="http://schemas.microsoft.com/office/drawing/2014/main" val="20018"/>
                    </a:ext>
                  </a:extLst>
                </a:gridCol>
                <a:gridCol w="301752">
                  <a:extLst>
                    <a:ext uri="{9D8B030D-6E8A-4147-A177-3AD203B41FA5}">
                      <a16:colId xmlns="" xmlns:a16="http://schemas.microsoft.com/office/drawing/2014/main" val="20019"/>
                    </a:ext>
                  </a:extLst>
                </a:gridCol>
                <a:gridCol w="301752">
                  <a:extLst>
                    <a:ext uri="{9D8B030D-6E8A-4147-A177-3AD203B41FA5}">
                      <a16:colId xmlns="" xmlns:a16="http://schemas.microsoft.com/office/drawing/2014/main" val="20020"/>
                    </a:ext>
                  </a:extLst>
                </a:gridCol>
                <a:gridCol w="301752">
                  <a:extLst>
                    <a:ext uri="{9D8B030D-6E8A-4147-A177-3AD203B41FA5}">
                      <a16:colId xmlns="" xmlns:a16="http://schemas.microsoft.com/office/drawing/2014/main" val="20021"/>
                    </a:ext>
                  </a:extLst>
                </a:gridCol>
                <a:gridCol w="301752">
                  <a:extLst>
                    <a:ext uri="{9D8B030D-6E8A-4147-A177-3AD203B41FA5}">
                      <a16:colId xmlns="" xmlns:a16="http://schemas.microsoft.com/office/drawing/2014/main" val="20022"/>
                    </a:ext>
                  </a:extLst>
                </a:gridCol>
                <a:gridCol w="301752">
                  <a:extLst>
                    <a:ext uri="{9D8B030D-6E8A-4147-A177-3AD203B41FA5}">
                      <a16:colId xmlns="" xmlns:a16="http://schemas.microsoft.com/office/drawing/2014/main" val="20023"/>
                    </a:ext>
                  </a:extLst>
                </a:gridCol>
                <a:gridCol w="301752">
                  <a:extLst>
                    <a:ext uri="{9D8B030D-6E8A-4147-A177-3AD203B41FA5}">
                      <a16:colId xmlns="" xmlns:a16="http://schemas.microsoft.com/office/drawing/2014/main" val="20024"/>
                    </a:ext>
                  </a:extLst>
                </a:gridCol>
                <a:gridCol w="301752">
                  <a:extLst>
                    <a:ext uri="{9D8B030D-6E8A-4147-A177-3AD203B41FA5}">
                      <a16:colId xmlns="" xmlns:a16="http://schemas.microsoft.com/office/drawing/2014/main" val="20025"/>
                    </a:ext>
                  </a:extLst>
                </a:gridCol>
                <a:gridCol w="301752">
                  <a:extLst>
                    <a:ext uri="{9D8B030D-6E8A-4147-A177-3AD203B41FA5}">
                      <a16:colId xmlns="" xmlns:a16="http://schemas.microsoft.com/office/drawing/2014/main" val="20026"/>
                    </a:ext>
                  </a:extLst>
                </a:gridCol>
                <a:gridCol w="301752">
                  <a:extLst>
                    <a:ext uri="{9D8B030D-6E8A-4147-A177-3AD203B41FA5}">
                      <a16:colId xmlns="" xmlns:a16="http://schemas.microsoft.com/office/drawing/2014/main" val="20027"/>
                    </a:ext>
                  </a:extLst>
                </a:gridCol>
                <a:gridCol w="301752">
                  <a:extLst>
                    <a:ext uri="{9D8B030D-6E8A-4147-A177-3AD203B41FA5}">
                      <a16:colId xmlns="" xmlns:a16="http://schemas.microsoft.com/office/drawing/2014/main" val="20028"/>
                    </a:ext>
                  </a:extLst>
                </a:gridCol>
                <a:gridCol w="301752">
                  <a:extLst>
                    <a:ext uri="{9D8B030D-6E8A-4147-A177-3AD203B41FA5}">
                      <a16:colId xmlns="" xmlns:a16="http://schemas.microsoft.com/office/drawing/2014/main" val="20029"/>
                    </a:ext>
                  </a:extLst>
                </a:gridCol>
              </a:tblGrid>
              <a:tr h="302463">
                <a:tc gridSpan="5">
                  <a:txBody>
                    <a:bodyPr/>
                    <a:lstStyle/>
                    <a:p>
                      <a:pPr algn="ctr"/>
                      <a:r>
                        <a:rPr lang="en-US" sz="1400" b="1" dirty="0">
                          <a:ln>
                            <a:solidFill>
                              <a:schemeClr val="bg1">
                                <a:lumMod val="50000"/>
                              </a:schemeClr>
                            </a:solidFill>
                          </a:ln>
                        </a:rPr>
                        <a:t>2015</a:t>
                      </a:r>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12">
                  <a:txBody>
                    <a:bodyPr/>
                    <a:lstStyle/>
                    <a:p>
                      <a:pPr algn="ctr"/>
                      <a:r>
                        <a:rPr lang="en-US" sz="1400" b="1" dirty="0">
                          <a:ln>
                            <a:solidFill>
                              <a:schemeClr val="bg1">
                                <a:lumMod val="50000"/>
                              </a:schemeClr>
                            </a:solidFill>
                          </a:ln>
                        </a:rPr>
                        <a:t>2016</a:t>
                      </a:r>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12">
                  <a:txBody>
                    <a:bodyPr/>
                    <a:lstStyle/>
                    <a:p>
                      <a:pPr algn="ctr"/>
                      <a:r>
                        <a:rPr lang="en-US" sz="1400" b="1" dirty="0">
                          <a:ln>
                            <a:solidFill>
                              <a:schemeClr val="bg1">
                                <a:lumMod val="50000"/>
                              </a:schemeClr>
                            </a:solidFill>
                          </a:ln>
                        </a:rPr>
                        <a:t>2017</a:t>
                      </a:r>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351458">
                <a:tc>
                  <a:txBody>
                    <a:bodyPr/>
                    <a:lstStyle/>
                    <a:p>
                      <a:pPr algn="ctr" fontAlgn="b"/>
                      <a:r>
                        <a:rPr lang="en-US" sz="1150" b="1" i="0" u="none" strike="noStrike" dirty="0">
                          <a:solidFill>
                            <a:srgbClr val="000000"/>
                          </a:solidFill>
                          <a:effectLst/>
                          <a:latin typeface="Calibri"/>
                        </a:rPr>
                        <a:t>AUG</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SEP</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OCT</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NOV</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DEC</a:t>
                      </a:r>
                    </a:p>
                  </a:txBody>
                  <a:tcPr marL="0" marR="0" marT="0" marB="0"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JAN</a:t>
                      </a:r>
                    </a:p>
                  </a:txBody>
                  <a:tcPr marL="0" marR="0" marT="0" marB="0"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FEB</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MAR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APR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MAY</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JUN</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JUL</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AUG</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SEP</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OCT</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NOV</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DEC</a:t>
                      </a:r>
                    </a:p>
                  </a:txBody>
                  <a:tcPr marL="0" marR="0" marT="0" marB="0"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JAN</a:t>
                      </a:r>
                    </a:p>
                  </a:txBody>
                  <a:tcPr marL="0" marR="0" marT="0" marB="0"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FEB</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MAR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APR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MAY</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JUN</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JUL</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AUG</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SEP</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OCT</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mn-lt"/>
                        </a:rPr>
                        <a:t>NOV</a:t>
                      </a:r>
                      <a:endParaRPr lang="en-US" sz="1150" b="1" i="0" u="none" strike="noStrike" dirty="0">
                        <a:solidFill>
                          <a:srgbClr val="000000"/>
                        </a:solidFill>
                        <a:effectLst/>
                        <a:latin typeface="Calibri"/>
                      </a:endParaRP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DEC</a:t>
                      </a:r>
                    </a:p>
                  </a:txBody>
                  <a:tcPr marL="0" marR="0" marT="0" marB="0" anchor="ctr">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 xmlns:a16="http://schemas.microsoft.com/office/drawing/2014/main" val="10001"/>
                  </a:ext>
                </a:extLst>
              </a:tr>
              <a:tr h="278239">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4"/>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5"/>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559005798"/>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164649815"/>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910323631"/>
                  </a:ext>
                </a:extLst>
              </a:tr>
              <a:tr h="263594">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algn="ctr" defTabSz="914400" rtl="0" eaLnBrk="1" latinLnBrk="0" hangingPunct="1"/>
                      <a:endParaRPr lang="en-US" sz="1000" b="1" i="0" u="none" strike="noStrike" kern="1200" dirty="0">
                        <a:solidFill>
                          <a:schemeClr val="accent1">
                            <a:lumMod val="75000"/>
                          </a:schemeClr>
                        </a:solidFill>
                        <a:effectLst/>
                        <a:latin typeface="+mn-lt"/>
                        <a:ea typeface="+mn-ea"/>
                        <a:cs typeface="+mn-cs"/>
                      </a:endParaRPr>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9"/>
                  </a:ext>
                </a:extLst>
              </a:tr>
              <a:tr h="410036">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algn="ctr" defTabSz="914400" rtl="0" eaLnBrk="1" latinLnBrk="0" hangingPunct="1"/>
                      <a:endParaRPr lang="en-US" sz="1000" b="1" i="0" u="none" strike="noStrike" kern="1200" dirty="0">
                        <a:solidFill>
                          <a:schemeClr val="accent1">
                            <a:lumMod val="75000"/>
                          </a:schemeClr>
                        </a:solidFill>
                        <a:effectLst/>
                        <a:latin typeface="+mn-lt"/>
                        <a:ea typeface="+mn-ea"/>
                        <a:cs typeface="+mn-cs"/>
                      </a:endParaRPr>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0"/>
                  </a:ext>
                </a:extLst>
              </a:tr>
              <a:tr h="295201">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grpSp>
        <p:nvGrpSpPr>
          <p:cNvPr id="27" name="Group 26"/>
          <p:cNvGrpSpPr/>
          <p:nvPr/>
        </p:nvGrpSpPr>
        <p:grpSpPr>
          <a:xfrm>
            <a:off x="76200" y="533400"/>
            <a:ext cx="9070491" cy="762000"/>
            <a:chOff x="76200" y="457200"/>
            <a:chExt cx="9070491" cy="762000"/>
          </a:xfrm>
        </p:grpSpPr>
        <p:sp>
          <p:nvSpPr>
            <p:cNvPr id="8" name="Text Box 2"/>
            <p:cNvSpPr txBox="1">
              <a:spLocks noChangeArrowheads="1"/>
            </p:cNvSpPr>
            <p:nvPr/>
          </p:nvSpPr>
          <p:spPr bwMode="auto">
            <a:xfrm>
              <a:off x="76200" y="4572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defRPr/>
              </a:pPr>
              <a:r>
                <a:rPr lang="en-US" altLang="en-US" sz="3600" b="1" dirty="0">
                  <a:solidFill>
                    <a:srgbClr val="0070C0"/>
                  </a:solidFill>
                  <a:cs typeface="Arial" pitchFamily="34" charset="0"/>
                </a:rPr>
                <a:t>  SWIM Plan Updates – Schedule</a:t>
              </a:r>
            </a:p>
          </p:txBody>
        </p:sp>
        <p:cxnSp>
          <p:nvCxnSpPr>
            <p:cNvPr id="12" name="Straight Connector 11"/>
            <p:cNvCxnSpPr/>
            <p:nvPr/>
          </p:nvCxnSpPr>
          <p:spPr>
            <a:xfrm>
              <a:off x="155091" y="9906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9" name="Diagram 8"/>
          <p:cNvGraphicFramePr/>
          <p:nvPr>
            <p:extLst/>
          </p:nvPr>
        </p:nvGraphicFramePr>
        <p:xfrm>
          <a:off x="838201" y="2945804"/>
          <a:ext cx="4495799" cy="790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extLst/>
          </p:nvPr>
        </p:nvGraphicFramePr>
        <p:xfrm>
          <a:off x="4724400" y="3442097"/>
          <a:ext cx="3048000" cy="6800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8" name="Diagram 17"/>
          <p:cNvGraphicFramePr/>
          <p:nvPr>
            <p:extLst/>
          </p:nvPr>
        </p:nvGraphicFramePr>
        <p:xfrm>
          <a:off x="4724400" y="3966430"/>
          <a:ext cx="2652635" cy="70076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9" name="Diagram 18"/>
          <p:cNvGraphicFramePr/>
          <p:nvPr>
            <p:extLst/>
          </p:nvPr>
        </p:nvGraphicFramePr>
        <p:xfrm>
          <a:off x="7377035" y="3966430"/>
          <a:ext cx="1222674" cy="68367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0" name="Diagram 19"/>
          <p:cNvGraphicFramePr/>
          <p:nvPr>
            <p:extLst/>
          </p:nvPr>
        </p:nvGraphicFramePr>
        <p:xfrm>
          <a:off x="838201" y="2152600"/>
          <a:ext cx="7852074" cy="79320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4" name="Diagram 23"/>
          <p:cNvGraphicFramePr/>
          <p:nvPr>
            <p:extLst/>
          </p:nvPr>
        </p:nvGraphicFramePr>
        <p:xfrm>
          <a:off x="2286000" y="4579317"/>
          <a:ext cx="1219200" cy="682103"/>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5" name="Diagram 24"/>
          <p:cNvGraphicFramePr/>
          <p:nvPr>
            <p:extLst/>
          </p:nvPr>
        </p:nvGraphicFramePr>
        <p:xfrm>
          <a:off x="4830205" y="4579317"/>
          <a:ext cx="2652635" cy="682103"/>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sp>
        <p:nvSpPr>
          <p:cNvPr id="2" name="Slide Number Placeholder 1"/>
          <p:cNvSpPr>
            <a:spLocks noGrp="1"/>
          </p:cNvSpPr>
          <p:nvPr>
            <p:ph type="sldNum" sz="quarter" idx="12"/>
          </p:nvPr>
        </p:nvSpPr>
        <p:spPr/>
        <p:txBody>
          <a:bodyPr/>
          <a:lstStyle/>
          <a:p>
            <a:fld id="{2375F40C-D5F0-4A96-94F9-2043857CA1A8}"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440783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29400" y="6314658"/>
            <a:ext cx="2133600" cy="365125"/>
          </a:xfrm>
        </p:spPr>
        <p:txBody>
          <a:bodyPr/>
          <a:lstStyle/>
          <a:p>
            <a:endParaRPr lang="en-US" dirty="0">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sp>
        <p:nvSpPr>
          <p:cNvPr id="11" name="Text Box 2"/>
          <p:cNvSpPr txBox="1">
            <a:spLocks noChangeArrowheads="1"/>
          </p:cNvSpPr>
          <p:nvPr/>
        </p:nvSpPr>
        <p:spPr bwMode="auto">
          <a:xfrm>
            <a:off x="974" y="45720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1" tIns="36571" rIns="36571" bIns="36571" numCol="1" anchor="t" anchorCtr="0" compatLnSpc="1">
            <a:prstTxWarp prst="textNoShape">
              <a:avLst/>
            </a:prstTxWarp>
          </a:bodyPr>
          <a:lstStyle/>
          <a:p>
            <a:pPr algn="ctr" fontAlgn="base">
              <a:spcBef>
                <a:spcPct val="0"/>
              </a:spcBef>
              <a:spcAft>
                <a:spcPct val="0"/>
              </a:spcAft>
            </a:pPr>
            <a:r>
              <a:rPr lang="en-US" altLang="en-US" sz="5400" b="1" dirty="0">
                <a:solidFill>
                  <a:srgbClr val="003258"/>
                </a:solidFill>
                <a:effectLst>
                  <a:outerShdw blurRad="38100" dist="38100" dir="2700000" algn="tl">
                    <a:srgbClr val="000000">
                      <a:alpha val="43137"/>
                    </a:srgbClr>
                  </a:outerShdw>
                </a:effectLst>
                <a:cs typeface="Arial" pitchFamily="34" charset="0"/>
              </a:rPr>
              <a:t>Thank you!</a:t>
            </a:r>
            <a:endParaRPr lang="en-US" altLang="en-US" sz="4800" b="1" dirty="0">
              <a:solidFill>
                <a:srgbClr val="003258"/>
              </a:solidFill>
              <a:effectLst>
                <a:outerShdw blurRad="38100" dist="38100" dir="2700000" algn="tl">
                  <a:srgbClr val="000000">
                    <a:alpha val="43137"/>
                  </a:srgbClr>
                </a:outerShdw>
              </a:effectLst>
              <a:cs typeface="Arial" pitchFamily="34" charset="0"/>
            </a:endParaRPr>
          </a:p>
        </p:txBody>
      </p:sp>
      <p:sp>
        <p:nvSpPr>
          <p:cNvPr id="14" name="TextBox 13"/>
          <p:cNvSpPr txBox="1"/>
          <p:nvPr/>
        </p:nvSpPr>
        <p:spPr>
          <a:xfrm>
            <a:off x="523875" y="1447800"/>
            <a:ext cx="8001000" cy="2569934"/>
          </a:xfrm>
          <a:prstGeom prst="rect">
            <a:avLst/>
          </a:prstGeom>
          <a:noFill/>
        </p:spPr>
        <p:txBody>
          <a:bodyPr wrap="square" rtlCol="0">
            <a:spAutoFit/>
          </a:bodyPr>
          <a:lstStyle/>
          <a:p>
            <a:r>
              <a:rPr lang="en-US" sz="2400" b="1" dirty="0"/>
              <a:t>Perdido River and Bay Watershed Resource Characterization:</a:t>
            </a:r>
            <a:endParaRPr lang="en-US" dirty="0"/>
          </a:p>
          <a:p>
            <a:pPr>
              <a:spcBef>
                <a:spcPts val="600"/>
              </a:spcBef>
            </a:pPr>
            <a:r>
              <a:rPr lang="en-US" sz="2000" dirty="0">
                <a:hlinkClick r:id="rId4"/>
              </a:rPr>
              <a:t>http://www.nwfwater.com/Water-Resources/SWIM/SWIM-Plan-Updates</a:t>
            </a:r>
            <a:r>
              <a:rPr lang="en-US" sz="2000" dirty="0"/>
              <a:t> </a:t>
            </a:r>
          </a:p>
          <a:p>
            <a:endParaRPr lang="en-US" sz="2400" b="1" dirty="0"/>
          </a:p>
          <a:p>
            <a:r>
              <a:rPr lang="en-US" sz="2400" b="1" dirty="0"/>
              <a:t>Please provide comments, recommendations, and questions to:  </a:t>
            </a:r>
            <a:r>
              <a:rPr lang="en-US" sz="2000" dirty="0">
                <a:hlinkClick r:id="rId5"/>
              </a:rPr>
              <a:t>SWIM@nwfwater.com</a:t>
            </a:r>
            <a:r>
              <a:rPr lang="en-US" sz="2000" dirty="0"/>
              <a:t> </a:t>
            </a:r>
          </a:p>
          <a:p>
            <a:endParaRPr lang="en-US" sz="2000" b="1" dirty="0"/>
          </a:p>
          <a:p>
            <a:r>
              <a:rPr lang="en-US" sz="2000" b="1" dirty="0"/>
              <a:t>Comments requested by </a:t>
            </a:r>
            <a:r>
              <a:rPr lang="en-US" sz="2000" b="1" u="sng" dirty="0">
                <a:solidFill>
                  <a:srgbClr val="003258"/>
                </a:solidFill>
                <a:effectLst>
                  <a:outerShdw blurRad="38100" dist="38100" dir="2700000" algn="tl">
                    <a:srgbClr val="000000">
                      <a:alpha val="43137"/>
                    </a:srgbClr>
                  </a:outerShdw>
                </a:effectLst>
              </a:rPr>
              <a:t>March 10, 2017</a:t>
            </a:r>
            <a:endParaRPr lang="en-US" sz="2000" u="sng" dirty="0">
              <a:solidFill>
                <a:srgbClr val="003258"/>
              </a:solidFill>
              <a:effectLst>
                <a:outerShdw blurRad="38100" dist="38100" dir="2700000" algn="tl">
                  <a:srgbClr val="000000">
                    <a:alpha val="43137"/>
                  </a:srgbClr>
                </a:outerShdw>
              </a:effectLst>
            </a:endParaRPr>
          </a:p>
        </p:txBody>
      </p:sp>
      <p:sp>
        <p:nvSpPr>
          <p:cNvPr id="15" name="TextBox 14"/>
          <p:cNvSpPr txBox="1"/>
          <p:nvPr/>
        </p:nvSpPr>
        <p:spPr>
          <a:xfrm>
            <a:off x="1371600" y="4267200"/>
            <a:ext cx="6019800" cy="212365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b="1" dirty="0"/>
              <a:t>For more information:</a:t>
            </a:r>
          </a:p>
          <a:p>
            <a:endParaRPr lang="en-US" dirty="0"/>
          </a:p>
          <a:p>
            <a:pPr algn="ctr"/>
            <a:r>
              <a:rPr lang="en-US" b="1" dirty="0">
                <a:solidFill>
                  <a:srgbClr val="003258"/>
                </a:solidFill>
                <a:cs typeface="Times New Roman" panose="02020603050405020304" pitchFamily="18" charset="0"/>
              </a:rPr>
              <a:t>Paul Thorpe</a:t>
            </a:r>
          </a:p>
          <a:p>
            <a:pPr algn="ctr"/>
            <a:r>
              <a:rPr lang="en-US" dirty="0">
                <a:cs typeface="Times New Roman" panose="02020603050405020304" pitchFamily="18" charset="0"/>
              </a:rPr>
              <a:t>Chief, Bureau of Environmental and Resource Planning</a:t>
            </a:r>
          </a:p>
          <a:p>
            <a:pPr algn="ctr"/>
            <a:r>
              <a:rPr lang="en-US" dirty="0">
                <a:cs typeface="Times New Roman" panose="02020603050405020304" pitchFamily="18" charset="0"/>
              </a:rPr>
              <a:t>Northwest Florida Water Management District</a:t>
            </a:r>
          </a:p>
          <a:p>
            <a:pPr algn="ctr"/>
            <a:r>
              <a:rPr lang="en-US" dirty="0">
                <a:cs typeface="Times New Roman" panose="02020603050405020304" pitchFamily="18" charset="0"/>
              </a:rPr>
              <a:t>(850) 539-5999</a:t>
            </a:r>
          </a:p>
          <a:p>
            <a:pPr algn="ctr"/>
            <a:r>
              <a:rPr lang="en-US" dirty="0">
                <a:solidFill>
                  <a:srgbClr val="2FFF74"/>
                </a:solidFill>
                <a:cs typeface="Times New Roman" panose="02020603050405020304" pitchFamily="18" charset="0"/>
                <a:hlinkClick r:id="rId6"/>
              </a:rPr>
              <a:t>Paul.Thorpe@nwfwater.com</a:t>
            </a:r>
            <a:endParaRPr lang="en-US" sz="2000" dirty="0"/>
          </a:p>
        </p:txBody>
      </p:sp>
    </p:spTree>
    <p:extLst>
      <p:ext uri="{BB962C8B-B14F-4D97-AF65-F5344CB8AC3E}">
        <p14:creationId xmlns:p14="http://schemas.microsoft.com/office/powerpoint/2010/main" val="22441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4</a:t>
            </a:fld>
            <a:endParaRPr lang="en-US">
              <a:solidFill>
                <a:prstClr val="black">
                  <a:tint val="75000"/>
                </a:prstClr>
              </a:solidFill>
            </a:endParaRPr>
          </a:p>
        </p:txBody>
      </p:sp>
      <p:sp>
        <p:nvSpPr>
          <p:cNvPr id="13" name="Text Box 2"/>
          <p:cNvSpPr txBox="1">
            <a:spLocks noChangeArrowheads="1"/>
          </p:cNvSpPr>
          <p:nvPr/>
        </p:nvSpPr>
        <p:spPr bwMode="auto">
          <a:xfrm>
            <a:off x="76200" y="457200"/>
            <a:ext cx="906780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1" tIns="36571" rIns="36571" bIns="36571" numCol="1" anchor="t" anchorCtr="0" compatLnSpc="1">
            <a:prstTxWarp prst="textNoShape">
              <a:avLst/>
            </a:prstTxWarp>
          </a:bodyPr>
          <a:lstStyle/>
          <a:p>
            <a:pPr algn="ctr" defTabSz="914270" fontAlgn="base">
              <a:spcBef>
                <a:spcPct val="0"/>
              </a:spcBef>
              <a:spcAft>
                <a:spcPct val="0"/>
              </a:spcAft>
            </a:pPr>
            <a:r>
              <a:rPr lang="en-US" altLang="en-US" sz="4000" dirty="0">
                <a:solidFill>
                  <a:srgbClr val="0070C0"/>
                </a:solidFill>
                <a:cs typeface="Arial" pitchFamily="34" charset="0"/>
              </a:rPr>
              <a:t>SWIM in Northwest Florida</a:t>
            </a: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sp>
        <p:nvSpPr>
          <p:cNvPr id="2" name="Content Placeholder 1"/>
          <p:cNvSpPr>
            <a:spLocks noGrp="1"/>
          </p:cNvSpPr>
          <p:nvPr>
            <p:ph idx="1"/>
          </p:nvPr>
        </p:nvSpPr>
        <p:spPr>
          <a:xfrm>
            <a:off x="457200" y="1251677"/>
            <a:ext cx="8229600" cy="1034323"/>
          </a:xfrm>
        </p:spPr>
        <p:txBody>
          <a:bodyPr>
            <a:normAutofit fontScale="92500" lnSpcReduction="20000"/>
          </a:bodyPr>
          <a:lstStyle/>
          <a:p>
            <a:pPr marL="0" indent="0">
              <a:buNone/>
            </a:pPr>
            <a:r>
              <a:rPr lang="en-US" sz="2500" dirty="0"/>
              <a:t>The District developed SWIM plans for all major watersheds/ waterbodies; two (Perdido and Ochlockonee) remain in a draft status.</a:t>
            </a:r>
          </a:p>
          <a:p>
            <a:endParaRPr lang="en-US" sz="2500" dirty="0"/>
          </a:p>
        </p:txBody>
      </p:sp>
      <p:graphicFrame>
        <p:nvGraphicFramePr>
          <p:cNvPr id="3" name="Table 2"/>
          <p:cNvGraphicFramePr>
            <a:graphicFrameLocks noGrp="1"/>
          </p:cNvGraphicFramePr>
          <p:nvPr>
            <p:extLst>
              <p:ext uri="{D42A27DB-BD31-4B8C-83A1-F6EECF244321}">
                <p14:modId xmlns:p14="http://schemas.microsoft.com/office/powerpoint/2010/main" val="1684577890"/>
              </p:ext>
            </p:extLst>
          </p:nvPr>
        </p:nvGraphicFramePr>
        <p:xfrm>
          <a:off x="1788471" y="2492375"/>
          <a:ext cx="5643258" cy="3657600"/>
        </p:xfrm>
        <a:graphic>
          <a:graphicData uri="http://schemas.openxmlformats.org/drawingml/2006/table">
            <a:tbl>
              <a:tblPr firstRow="1" firstCol="1" lastRow="1" lastCol="1" bandRow="1" bandCol="1">
                <a:tableStyleId>{0660B408-B3CF-4A94-85FC-2B1E0A45F4A2}</a:tableStyleId>
              </a:tblPr>
              <a:tblGrid>
                <a:gridCol w="2749280">
                  <a:extLst>
                    <a:ext uri="{9D8B030D-6E8A-4147-A177-3AD203B41FA5}">
                      <a16:colId xmlns="" xmlns:a16="http://schemas.microsoft.com/office/drawing/2014/main" val="20000"/>
                    </a:ext>
                  </a:extLst>
                </a:gridCol>
                <a:gridCol w="2893978">
                  <a:extLst>
                    <a:ext uri="{9D8B030D-6E8A-4147-A177-3AD203B41FA5}">
                      <a16:colId xmlns="" xmlns:a16="http://schemas.microsoft.com/office/drawing/2014/main" val="20001"/>
                    </a:ext>
                  </a:extLst>
                </a:gridCol>
              </a:tblGrid>
              <a:tr h="653197">
                <a:tc>
                  <a:txBody>
                    <a:bodyPr/>
                    <a:lstStyle/>
                    <a:p>
                      <a:pPr marL="0" marR="0" algn="ctr">
                        <a:spcBef>
                          <a:spcPts val="0"/>
                        </a:spcBef>
                        <a:spcAft>
                          <a:spcPts val="0"/>
                        </a:spcAft>
                      </a:pPr>
                      <a:r>
                        <a:rPr lang="en-US" sz="2400" dirty="0">
                          <a:effectLst/>
                        </a:rPr>
                        <a:t>Waterbody</a:t>
                      </a:r>
                      <a:endParaRPr lang="en-US" sz="2400" dirty="0">
                        <a:effectLst/>
                        <a:latin typeface="Times New Roman"/>
                        <a:ea typeface="Times New Roman"/>
                      </a:endParaRPr>
                    </a:p>
                  </a:txBody>
                  <a:tcPr marL="48986" marR="48986" marT="0" marB="0" anchor="ctr">
                    <a:solidFill>
                      <a:srgbClr val="0070C0"/>
                    </a:solidFill>
                  </a:tcPr>
                </a:tc>
                <a:tc>
                  <a:txBody>
                    <a:bodyPr/>
                    <a:lstStyle/>
                    <a:p>
                      <a:pPr marL="0" marR="0" algn="ctr">
                        <a:spcBef>
                          <a:spcPts val="0"/>
                        </a:spcBef>
                        <a:spcAft>
                          <a:spcPts val="0"/>
                        </a:spcAft>
                      </a:pPr>
                      <a:r>
                        <a:rPr lang="en-US" sz="2400" dirty="0">
                          <a:effectLst/>
                        </a:rPr>
                        <a:t>Most Recent Plan/ Update Date</a:t>
                      </a:r>
                      <a:endParaRPr lang="en-US" sz="2400" dirty="0">
                        <a:effectLst/>
                        <a:latin typeface="Times New Roman"/>
                        <a:ea typeface="Times New Roman"/>
                      </a:endParaRPr>
                    </a:p>
                  </a:txBody>
                  <a:tcPr marL="48986" marR="48986" marT="0" marB="0" anchor="ctr">
                    <a:solidFill>
                      <a:srgbClr val="0070C0"/>
                    </a:solidFill>
                  </a:tcPr>
                </a:tc>
                <a:extLst>
                  <a:ext uri="{0D108BD9-81ED-4DB2-BD59-A6C34878D82A}">
                    <a16:rowId xmlns="" xmlns:a16="http://schemas.microsoft.com/office/drawing/2014/main" val="10000"/>
                  </a:ext>
                </a:extLst>
              </a:tr>
              <a:tr h="326598">
                <a:tc>
                  <a:txBody>
                    <a:bodyPr/>
                    <a:lstStyle/>
                    <a:p>
                      <a:pPr marL="0" marR="0">
                        <a:spcBef>
                          <a:spcPts val="0"/>
                        </a:spcBef>
                        <a:spcAft>
                          <a:spcPts val="0"/>
                        </a:spcAft>
                      </a:pPr>
                      <a:r>
                        <a:rPr lang="en-US" sz="2400" b="0" dirty="0">
                          <a:effectLst/>
                          <a:latin typeface="+mn-lt"/>
                        </a:rPr>
                        <a:t>Apalachicola</a:t>
                      </a:r>
                      <a:endParaRPr lang="en-US" sz="2400" b="0" dirty="0">
                        <a:effectLst/>
                        <a:latin typeface="+mn-lt"/>
                        <a:ea typeface="Times New Roman"/>
                      </a:endParaRPr>
                    </a:p>
                  </a:txBody>
                  <a:tcPr marL="48986" marR="48986" marT="0" marB="0" anchor="ctr">
                    <a:lnR w="12700" cap="flat" cmpd="sng" algn="ctr">
                      <a:solidFill>
                        <a:srgbClr val="CDD8EB"/>
                      </a:solidFill>
                      <a:prstDash val="solid"/>
                      <a:round/>
                      <a:headEnd type="none" w="med" len="med"/>
                      <a:tailEnd type="none" w="med" len="med"/>
                    </a:lnR>
                    <a:lnB w="12700" cap="flat" cmpd="sng" algn="ctr">
                      <a:solidFill>
                        <a:srgbClr val="CDD8EB"/>
                      </a:solidFill>
                      <a:prstDash val="solid"/>
                      <a:round/>
                      <a:headEnd type="none" w="med" len="med"/>
                      <a:tailEnd type="none" w="med" len="med"/>
                    </a:lnB>
                    <a:solidFill>
                      <a:srgbClr val="EBEBFF"/>
                    </a:solidFill>
                  </a:tcPr>
                </a:tc>
                <a:tc>
                  <a:txBody>
                    <a:bodyPr/>
                    <a:lstStyle/>
                    <a:p>
                      <a:pPr marL="0" marR="0" algn="ctr">
                        <a:spcBef>
                          <a:spcPts val="0"/>
                        </a:spcBef>
                        <a:spcAft>
                          <a:spcPts val="0"/>
                        </a:spcAft>
                      </a:pPr>
                      <a:r>
                        <a:rPr lang="en-US" sz="2400" b="0" dirty="0">
                          <a:effectLst/>
                          <a:latin typeface="+mn-lt"/>
                        </a:rPr>
                        <a:t>1996</a:t>
                      </a:r>
                      <a:endParaRPr lang="en-US" sz="2400" b="0" dirty="0">
                        <a:effectLst/>
                        <a:latin typeface="+mn-lt"/>
                        <a:ea typeface="Times New Roman"/>
                      </a:endParaRPr>
                    </a:p>
                  </a:txBody>
                  <a:tcPr marL="48986" marR="48986" marT="0" marB="0" anchor="ctr">
                    <a:lnL w="12700" cap="flat" cmpd="sng" algn="ctr">
                      <a:solidFill>
                        <a:srgbClr val="CDD8EB"/>
                      </a:solidFill>
                      <a:prstDash val="solid"/>
                      <a:round/>
                      <a:headEnd type="none" w="med" len="med"/>
                      <a:tailEnd type="none" w="med" len="med"/>
                    </a:lnL>
                    <a:lnB w="12700" cap="flat" cmpd="sng" algn="ctr">
                      <a:solidFill>
                        <a:srgbClr val="CDD8EB"/>
                      </a:solidFill>
                      <a:prstDash val="solid"/>
                      <a:round/>
                      <a:headEnd type="none" w="med" len="med"/>
                      <a:tailEnd type="none" w="med" len="med"/>
                    </a:lnB>
                    <a:solidFill>
                      <a:srgbClr val="EBEBFF"/>
                    </a:solidFill>
                  </a:tcPr>
                </a:tc>
                <a:extLst>
                  <a:ext uri="{0D108BD9-81ED-4DB2-BD59-A6C34878D82A}">
                    <a16:rowId xmlns="" xmlns:a16="http://schemas.microsoft.com/office/drawing/2014/main" val="10001"/>
                  </a:ext>
                </a:extLst>
              </a:tr>
              <a:tr h="326598">
                <a:tc>
                  <a:txBody>
                    <a:bodyPr/>
                    <a:lstStyle/>
                    <a:p>
                      <a:pPr marL="0" marR="0">
                        <a:spcBef>
                          <a:spcPts val="0"/>
                        </a:spcBef>
                        <a:spcAft>
                          <a:spcPts val="0"/>
                        </a:spcAft>
                      </a:pPr>
                      <a:r>
                        <a:rPr lang="en-US" sz="2400" b="0" dirty="0">
                          <a:effectLst/>
                          <a:latin typeface="+mn-lt"/>
                        </a:rPr>
                        <a:t>Pensacola</a:t>
                      </a:r>
                      <a:endParaRPr lang="en-US" sz="2400" b="0" dirty="0">
                        <a:effectLst/>
                        <a:latin typeface="+mn-lt"/>
                        <a:ea typeface="Times New Roman"/>
                      </a:endParaRPr>
                    </a:p>
                  </a:txBody>
                  <a:tcPr marL="48986" marR="48986" marT="0" marB="0" anchor="ctr">
                    <a:lnR w="12700" cap="flat" cmpd="sng" algn="ctr">
                      <a:solidFill>
                        <a:srgbClr val="CDD8EB"/>
                      </a:solidFill>
                      <a:prstDash val="solid"/>
                      <a:round/>
                      <a:headEnd type="none" w="med" len="med"/>
                      <a:tailEnd type="none" w="med" len="med"/>
                    </a:lnR>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tc>
                  <a:txBody>
                    <a:bodyPr/>
                    <a:lstStyle/>
                    <a:p>
                      <a:pPr marL="0" marR="0" algn="ctr">
                        <a:spcBef>
                          <a:spcPts val="0"/>
                        </a:spcBef>
                        <a:spcAft>
                          <a:spcPts val="0"/>
                        </a:spcAft>
                      </a:pPr>
                      <a:r>
                        <a:rPr lang="en-US" sz="2400" b="0" dirty="0">
                          <a:effectLst/>
                          <a:latin typeface="+mn-lt"/>
                        </a:rPr>
                        <a:t>1997</a:t>
                      </a:r>
                      <a:endParaRPr lang="en-US" sz="2400" b="0" dirty="0">
                        <a:effectLst/>
                        <a:latin typeface="+mn-lt"/>
                        <a:ea typeface="Times New Roman"/>
                      </a:endParaRPr>
                    </a:p>
                  </a:txBody>
                  <a:tcPr marL="48986" marR="48986" marT="0" marB="0" anchor="ctr">
                    <a:lnL w="12700" cap="flat" cmpd="sng" algn="ctr">
                      <a:solidFill>
                        <a:srgbClr val="CDD8EB"/>
                      </a:solidFill>
                      <a:prstDash val="solid"/>
                      <a:round/>
                      <a:headEnd type="none" w="med" len="med"/>
                      <a:tailEnd type="none" w="med" len="med"/>
                    </a:lnL>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extLst>
                  <a:ext uri="{0D108BD9-81ED-4DB2-BD59-A6C34878D82A}">
                    <a16:rowId xmlns="" xmlns:a16="http://schemas.microsoft.com/office/drawing/2014/main" val="10002"/>
                  </a:ext>
                </a:extLst>
              </a:tr>
              <a:tr h="326598">
                <a:tc>
                  <a:txBody>
                    <a:bodyPr/>
                    <a:lstStyle/>
                    <a:p>
                      <a:pPr marL="0" marR="0">
                        <a:spcBef>
                          <a:spcPts val="0"/>
                        </a:spcBef>
                        <a:spcAft>
                          <a:spcPts val="0"/>
                        </a:spcAft>
                      </a:pPr>
                      <a:r>
                        <a:rPr lang="en-US" sz="2400" b="0" dirty="0">
                          <a:effectLst/>
                          <a:latin typeface="+mn-lt"/>
                        </a:rPr>
                        <a:t>Choctawhatchee</a:t>
                      </a:r>
                      <a:endParaRPr lang="en-US" sz="2400" b="0" dirty="0">
                        <a:effectLst/>
                        <a:latin typeface="+mn-lt"/>
                        <a:ea typeface="Times New Roman"/>
                      </a:endParaRPr>
                    </a:p>
                  </a:txBody>
                  <a:tcPr marL="48986" marR="48986" marT="0" marB="0" anchor="ctr">
                    <a:lnR w="12700" cap="flat" cmpd="sng" algn="ctr">
                      <a:solidFill>
                        <a:srgbClr val="CDD8EB"/>
                      </a:solidFill>
                      <a:prstDash val="solid"/>
                      <a:round/>
                      <a:headEnd type="none" w="med" len="med"/>
                      <a:tailEnd type="none" w="med" len="med"/>
                    </a:lnR>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tc>
                  <a:txBody>
                    <a:bodyPr/>
                    <a:lstStyle/>
                    <a:p>
                      <a:pPr marL="0" marR="0" algn="ctr">
                        <a:spcBef>
                          <a:spcPts val="0"/>
                        </a:spcBef>
                        <a:spcAft>
                          <a:spcPts val="0"/>
                        </a:spcAft>
                      </a:pPr>
                      <a:r>
                        <a:rPr lang="en-US" sz="2400" b="0" dirty="0">
                          <a:effectLst/>
                          <a:latin typeface="+mn-lt"/>
                        </a:rPr>
                        <a:t>2002</a:t>
                      </a:r>
                      <a:endParaRPr lang="en-US" sz="2400" b="0" dirty="0">
                        <a:effectLst/>
                        <a:latin typeface="+mn-lt"/>
                        <a:ea typeface="Times New Roman"/>
                      </a:endParaRPr>
                    </a:p>
                  </a:txBody>
                  <a:tcPr marL="48986" marR="48986" marT="0" marB="0" anchor="ctr">
                    <a:lnL w="12700" cap="flat" cmpd="sng" algn="ctr">
                      <a:solidFill>
                        <a:srgbClr val="CDD8EB"/>
                      </a:solidFill>
                      <a:prstDash val="solid"/>
                      <a:round/>
                      <a:headEnd type="none" w="med" len="med"/>
                      <a:tailEnd type="none" w="med" len="med"/>
                    </a:lnL>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extLst>
                  <a:ext uri="{0D108BD9-81ED-4DB2-BD59-A6C34878D82A}">
                    <a16:rowId xmlns="" xmlns:a16="http://schemas.microsoft.com/office/drawing/2014/main" val="10003"/>
                  </a:ext>
                </a:extLst>
              </a:tr>
              <a:tr h="326598">
                <a:tc>
                  <a:txBody>
                    <a:bodyPr/>
                    <a:lstStyle/>
                    <a:p>
                      <a:pPr marL="0" marR="0">
                        <a:spcBef>
                          <a:spcPts val="0"/>
                        </a:spcBef>
                        <a:spcAft>
                          <a:spcPts val="0"/>
                        </a:spcAft>
                      </a:pPr>
                      <a:r>
                        <a:rPr lang="en-US" sz="2400" b="0" dirty="0">
                          <a:effectLst/>
                          <a:latin typeface="+mn-lt"/>
                        </a:rPr>
                        <a:t>St. Marks</a:t>
                      </a:r>
                      <a:endParaRPr lang="en-US" sz="2400" b="0" dirty="0">
                        <a:effectLst/>
                        <a:latin typeface="+mn-lt"/>
                        <a:ea typeface="Times New Roman"/>
                      </a:endParaRPr>
                    </a:p>
                  </a:txBody>
                  <a:tcPr marL="48986" marR="48986" marT="0" marB="0" anchor="ctr">
                    <a:lnR w="12700" cap="flat" cmpd="sng" algn="ctr">
                      <a:solidFill>
                        <a:srgbClr val="CDD8EB"/>
                      </a:solidFill>
                      <a:prstDash val="solid"/>
                      <a:round/>
                      <a:headEnd type="none" w="med" len="med"/>
                      <a:tailEnd type="none" w="med" len="med"/>
                    </a:lnR>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tc>
                  <a:txBody>
                    <a:bodyPr/>
                    <a:lstStyle/>
                    <a:p>
                      <a:pPr marL="0" marR="0" algn="ctr">
                        <a:spcBef>
                          <a:spcPts val="0"/>
                        </a:spcBef>
                        <a:spcAft>
                          <a:spcPts val="0"/>
                        </a:spcAft>
                      </a:pPr>
                      <a:r>
                        <a:rPr lang="en-US" sz="2400" b="0" dirty="0">
                          <a:effectLst/>
                          <a:latin typeface="+mn-lt"/>
                        </a:rPr>
                        <a:t>2009</a:t>
                      </a:r>
                      <a:endParaRPr lang="en-US" sz="2400" b="0" dirty="0">
                        <a:effectLst/>
                        <a:latin typeface="+mn-lt"/>
                        <a:ea typeface="Times New Roman"/>
                      </a:endParaRPr>
                    </a:p>
                  </a:txBody>
                  <a:tcPr marL="48986" marR="48986" marT="0" marB="0" anchor="ctr">
                    <a:lnL w="12700" cap="flat" cmpd="sng" algn="ctr">
                      <a:solidFill>
                        <a:srgbClr val="CDD8EB"/>
                      </a:solidFill>
                      <a:prstDash val="solid"/>
                      <a:round/>
                      <a:headEnd type="none" w="med" len="med"/>
                      <a:tailEnd type="none" w="med" len="med"/>
                    </a:lnL>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extLst>
                  <a:ext uri="{0D108BD9-81ED-4DB2-BD59-A6C34878D82A}">
                    <a16:rowId xmlns="" xmlns:a16="http://schemas.microsoft.com/office/drawing/2014/main" val="10004"/>
                  </a:ext>
                </a:extLst>
              </a:tr>
              <a:tr h="326598">
                <a:tc>
                  <a:txBody>
                    <a:bodyPr/>
                    <a:lstStyle/>
                    <a:p>
                      <a:pPr marL="0" marR="0">
                        <a:spcBef>
                          <a:spcPts val="0"/>
                        </a:spcBef>
                        <a:spcAft>
                          <a:spcPts val="0"/>
                        </a:spcAft>
                      </a:pPr>
                      <a:r>
                        <a:rPr lang="en-US" sz="2400" b="0" dirty="0">
                          <a:effectLst/>
                          <a:latin typeface="+mn-lt"/>
                        </a:rPr>
                        <a:t>St. Andrew Bay</a:t>
                      </a:r>
                      <a:endParaRPr lang="en-US" sz="2400" b="0" dirty="0">
                        <a:effectLst/>
                        <a:latin typeface="+mn-lt"/>
                        <a:ea typeface="Times New Roman"/>
                      </a:endParaRPr>
                    </a:p>
                  </a:txBody>
                  <a:tcPr marL="48986" marR="48986" marT="0" marB="0" anchor="ctr">
                    <a:lnR w="12700" cap="flat" cmpd="sng" algn="ctr">
                      <a:solidFill>
                        <a:srgbClr val="CDD8EB"/>
                      </a:solidFill>
                      <a:prstDash val="solid"/>
                      <a:round/>
                      <a:headEnd type="none" w="med" len="med"/>
                      <a:tailEnd type="none" w="med" len="med"/>
                    </a:lnR>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tc>
                  <a:txBody>
                    <a:bodyPr/>
                    <a:lstStyle/>
                    <a:p>
                      <a:pPr marL="0" marR="0" algn="ctr">
                        <a:spcBef>
                          <a:spcPts val="0"/>
                        </a:spcBef>
                        <a:spcAft>
                          <a:spcPts val="0"/>
                        </a:spcAft>
                      </a:pPr>
                      <a:r>
                        <a:rPr lang="en-US" sz="2400" b="0" dirty="0">
                          <a:effectLst/>
                          <a:latin typeface="+mn-lt"/>
                        </a:rPr>
                        <a:t>2000</a:t>
                      </a:r>
                      <a:endParaRPr lang="en-US" sz="2400" b="0" dirty="0">
                        <a:effectLst/>
                        <a:latin typeface="+mn-lt"/>
                        <a:ea typeface="Times New Roman"/>
                      </a:endParaRPr>
                    </a:p>
                  </a:txBody>
                  <a:tcPr marL="48986" marR="48986" marT="0" marB="0" anchor="ctr">
                    <a:lnL w="12700" cap="flat" cmpd="sng" algn="ctr">
                      <a:solidFill>
                        <a:srgbClr val="CDD8EB"/>
                      </a:solidFill>
                      <a:prstDash val="solid"/>
                      <a:round/>
                      <a:headEnd type="none" w="med" len="med"/>
                      <a:tailEnd type="none" w="med" len="med"/>
                    </a:lnL>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extLst>
                  <a:ext uri="{0D108BD9-81ED-4DB2-BD59-A6C34878D82A}">
                    <a16:rowId xmlns="" xmlns:a16="http://schemas.microsoft.com/office/drawing/2014/main" val="10005"/>
                  </a:ext>
                </a:extLst>
              </a:tr>
              <a:tr h="326598">
                <a:tc>
                  <a:txBody>
                    <a:bodyPr/>
                    <a:lstStyle/>
                    <a:p>
                      <a:pPr marL="0" marR="0">
                        <a:spcBef>
                          <a:spcPts val="0"/>
                        </a:spcBef>
                        <a:spcAft>
                          <a:spcPts val="0"/>
                        </a:spcAft>
                      </a:pPr>
                      <a:r>
                        <a:rPr lang="en-US" sz="2400" b="0" dirty="0">
                          <a:effectLst/>
                          <a:latin typeface="+mn-lt"/>
                        </a:rPr>
                        <a:t>Lake Jackson</a:t>
                      </a:r>
                      <a:endParaRPr lang="en-US" sz="2400" b="0" dirty="0">
                        <a:effectLst/>
                        <a:latin typeface="+mn-lt"/>
                        <a:ea typeface="Times New Roman"/>
                      </a:endParaRPr>
                    </a:p>
                  </a:txBody>
                  <a:tcPr marL="48986" marR="48986" marT="0" marB="0" anchor="ctr">
                    <a:lnR w="12700" cap="flat" cmpd="sng" algn="ctr">
                      <a:solidFill>
                        <a:srgbClr val="CDD8EB"/>
                      </a:solidFill>
                      <a:prstDash val="solid"/>
                      <a:round/>
                      <a:headEnd type="none" w="med" len="med"/>
                      <a:tailEnd type="none" w="med" len="med"/>
                    </a:lnR>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tc>
                  <a:txBody>
                    <a:bodyPr/>
                    <a:lstStyle/>
                    <a:p>
                      <a:pPr marL="0" marR="0" algn="ctr">
                        <a:spcBef>
                          <a:spcPts val="0"/>
                        </a:spcBef>
                        <a:spcAft>
                          <a:spcPts val="0"/>
                        </a:spcAft>
                      </a:pPr>
                      <a:r>
                        <a:rPr lang="en-US" sz="2400" b="0" dirty="0">
                          <a:solidFill>
                            <a:schemeClr val="tx1"/>
                          </a:solidFill>
                          <a:effectLst/>
                          <a:latin typeface="+mn-lt"/>
                        </a:rPr>
                        <a:t>1997</a:t>
                      </a:r>
                      <a:endParaRPr lang="en-US" sz="2400" b="0" dirty="0">
                        <a:solidFill>
                          <a:schemeClr val="tx1"/>
                        </a:solidFill>
                        <a:effectLst/>
                        <a:latin typeface="+mn-lt"/>
                        <a:ea typeface="Times New Roman"/>
                      </a:endParaRPr>
                    </a:p>
                  </a:txBody>
                  <a:tcPr marL="48986" marR="48986" marT="0" marB="0" anchor="ctr">
                    <a:lnL w="12700" cap="flat" cmpd="sng" algn="ctr">
                      <a:solidFill>
                        <a:srgbClr val="CDD8EB"/>
                      </a:solidFill>
                      <a:prstDash val="solid"/>
                      <a:round/>
                      <a:headEnd type="none" w="med" len="med"/>
                      <a:tailEnd type="none" w="med" len="med"/>
                    </a:lnL>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solidFill>
                      <a:srgbClr val="EBEBFF"/>
                    </a:solidFill>
                  </a:tcPr>
                </a:tc>
                <a:extLst>
                  <a:ext uri="{0D108BD9-81ED-4DB2-BD59-A6C34878D82A}">
                    <a16:rowId xmlns="" xmlns:a16="http://schemas.microsoft.com/office/drawing/2014/main" val="10006"/>
                  </a:ext>
                </a:extLst>
              </a:tr>
              <a:tr h="326598">
                <a:tc>
                  <a:txBody>
                    <a:bodyPr/>
                    <a:lstStyle/>
                    <a:p>
                      <a:pPr marL="0" marR="0">
                        <a:spcBef>
                          <a:spcPts val="0"/>
                        </a:spcBef>
                        <a:spcAft>
                          <a:spcPts val="0"/>
                        </a:spcAft>
                      </a:pPr>
                      <a:r>
                        <a:rPr lang="en-US" sz="2400" b="0" dirty="0">
                          <a:effectLst/>
                          <a:latin typeface="+mn-lt"/>
                          <a:ea typeface="Times New Roman"/>
                        </a:rPr>
                        <a:t>Perdido</a:t>
                      </a:r>
                    </a:p>
                  </a:txBody>
                  <a:tcPr marL="48986" marR="48986" marT="0" marB="0" anchor="ctr">
                    <a:lnL>
                      <a:noFill/>
                    </a:lnL>
                    <a:lnR w="12700" cap="flat" cmpd="sng" algn="ctr">
                      <a:solidFill>
                        <a:srgbClr val="CDD8EB"/>
                      </a:solidFill>
                      <a:prstDash val="solid"/>
                      <a:round/>
                      <a:headEnd type="none" w="med" len="med"/>
                      <a:tailEnd type="none" w="med" len="med"/>
                    </a:lnR>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lnTlToBr w="12700" cmpd="sng">
                      <a:noFill/>
                      <a:prstDash val="solid"/>
                    </a:lnTlToBr>
                    <a:lnBlToTr w="12700" cmpd="sng">
                      <a:noFill/>
                      <a:prstDash val="solid"/>
                    </a:lnBlToTr>
                    <a:solidFill>
                      <a:srgbClr val="EBEBFF"/>
                    </a:solidFill>
                  </a:tcPr>
                </a:tc>
                <a:tc>
                  <a:txBody>
                    <a:bodyPr/>
                    <a:lstStyle/>
                    <a:p>
                      <a:pPr marL="0" marR="0" algn="ctr">
                        <a:spcBef>
                          <a:spcPts val="0"/>
                        </a:spcBef>
                        <a:spcAft>
                          <a:spcPts val="0"/>
                        </a:spcAft>
                      </a:pPr>
                      <a:r>
                        <a:rPr lang="en-US" sz="2400" b="0" dirty="0">
                          <a:solidFill>
                            <a:srgbClr val="00B050"/>
                          </a:solidFill>
                          <a:effectLst/>
                          <a:latin typeface="+mn-lt"/>
                          <a:ea typeface="Times New Roman"/>
                        </a:rPr>
                        <a:t>Draft 2011</a:t>
                      </a:r>
                    </a:p>
                  </a:txBody>
                  <a:tcPr marL="48986" marR="48986" marT="0" marB="0" anchor="ctr">
                    <a:lnL w="12700" cap="flat" cmpd="sng" algn="ctr">
                      <a:solidFill>
                        <a:srgbClr val="CDD8EB"/>
                      </a:solidFill>
                      <a:prstDash val="solid"/>
                      <a:round/>
                      <a:headEnd type="none" w="med" len="med"/>
                      <a:tailEnd type="none" w="med" len="med"/>
                    </a:lnL>
                    <a:lnR>
                      <a:noFill/>
                    </a:lnR>
                    <a:lnT w="12700" cap="flat" cmpd="sng" algn="ctr">
                      <a:solidFill>
                        <a:srgbClr val="CDD8EB"/>
                      </a:solidFill>
                      <a:prstDash val="solid"/>
                      <a:round/>
                      <a:headEnd type="none" w="med" len="med"/>
                      <a:tailEnd type="none" w="med" len="med"/>
                    </a:lnT>
                    <a:lnB w="12700" cap="flat" cmpd="sng" algn="ctr">
                      <a:solidFill>
                        <a:srgbClr val="CDD8EB"/>
                      </a:solidFill>
                      <a:prstDash val="solid"/>
                      <a:round/>
                      <a:headEnd type="none" w="med" len="med"/>
                      <a:tailEnd type="none" w="med" len="med"/>
                    </a:lnB>
                    <a:lnTlToBr w="12700" cmpd="sng">
                      <a:noFill/>
                      <a:prstDash val="solid"/>
                    </a:lnTlToBr>
                    <a:lnBlToTr w="12700" cmpd="sng">
                      <a:noFill/>
                      <a:prstDash val="solid"/>
                    </a:lnBlToTr>
                    <a:solidFill>
                      <a:srgbClr val="EBEBFF"/>
                    </a:solidFill>
                  </a:tcPr>
                </a:tc>
                <a:extLst>
                  <a:ext uri="{0D108BD9-81ED-4DB2-BD59-A6C34878D82A}">
                    <a16:rowId xmlns="" xmlns:a16="http://schemas.microsoft.com/office/drawing/2014/main" val="10007"/>
                  </a:ext>
                </a:extLst>
              </a:tr>
              <a:tr h="326598">
                <a:tc>
                  <a:txBody>
                    <a:bodyPr/>
                    <a:lstStyle/>
                    <a:p>
                      <a:pPr marL="0" marR="0">
                        <a:spcBef>
                          <a:spcPts val="0"/>
                        </a:spcBef>
                        <a:spcAft>
                          <a:spcPts val="0"/>
                        </a:spcAft>
                      </a:pPr>
                      <a:r>
                        <a:rPr lang="en-US" sz="2400" b="0" dirty="0">
                          <a:effectLst/>
                          <a:latin typeface="+mn-lt"/>
                        </a:rPr>
                        <a:t>Ochlockonee</a:t>
                      </a:r>
                      <a:endParaRPr lang="en-US" sz="2400" b="0" dirty="0">
                        <a:effectLst/>
                        <a:latin typeface="+mn-lt"/>
                        <a:ea typeface="Times New Roman"/>
                      </a:endParaRPr>
                    </a:p>
                  </a:txBody>
                  <a:tcPr marL="48986" marR="48986" marT="0" marB="0" anchor="ctr">
                    <a:lnL>
                      <a:noFill/>
                    </a:lnL>
                    <a:lnR w="12700" cap="flat" cmpd="sng" algn="ctr">
                      <a:solidFill>
                        <a:srgbClr val="CDD8EB"/>
                      </a:solidFill>
                      <a:prstDash val="solid"/>
                      <a:round/>
                      <a:headEnd type="none" w="med" len="med"/>
                      <a:tailEnd type="none" w="med" len="med"/>
                    </a:lnR>
                    <a:lnT w="12700" cap="flat" cmpd="sng" algn="ctr">
                      <a:solidFill>
                        <a:srgbClr val="CDD8EB"/>
                      </a:solidFill>
                      <a:prstDash val="solid"/>
                      <a:round/>
                      <a:headEnd type="none" w="med" len="med"/>
                      <a:tailEnd type="none" w="med" len="med"/>
                    </a:lnT>
                    <a:lnB w="50800" cmpd="dbl">
                      <a:noFill/>
                    </a:lnB>
                    <a:lnTlToBr w="12700" cmpd="sng">
                      <a:noFill/>
                      <a:prstDash val="solid"/>
                    </a:lnTlToBr>
                    <a:lnBlToTr w="12700" cmpd="sng">
                      <a:noFill/>
                      <a:prstDash val="solid"/>
                    </a:lnBlToTr>
                    <a:solidFill>
                      <a:srgbClr val="EBEBFF"/>
                    </a:solidFill>
                  </a:tcPr>
                </a:tc>
                <a:tc>
                  <a:txBody>
                    <a:bodyPr/>
                    <a:lstStyle/>
                    <a:p>
                      <a:pPr marL="0" marR="0" algn="ctr">
                        <a:spcBef>
                          <a:spcPts val="0"/>
                        </a:spcBef>
                        <a:spcAft>
                          <a:spcPts val="0"/>
                        </a:spcAft>
                      </a:pPr>
                      <a:r>
                        <a:rPr lang="en-US" sz="2400" b="0" dirty="0">
                          <a:solidFill>
                            <a:srgbClr val="00B050"/>
                          </a:solidFill>
                          <a:effectLst/>
                          <a:latin typeface="+mn-lt"/>
                        </a:rPr>
                        <a:t>Draft 2012</a:t>
                      </a:r>
                      <a:endParaRPr lang="en-US" sz="2400" b="0" dirty="0">
                        <a:solidFill>
                          <a:srgbClr val="00B050"/>
                        </a:solidFill>
                        <a:effectLst/>
                        <a:latin typeface="+mn-lt"/>
                        <a:ea typeface="Times New Roman"/>
                      </a:endParaRPr>
                    </a:p>
                  </a:txBody>
                  <a:tcPr marL="48986" marR="48986" marT="0" marB="0" anchor="ctr">
                    <a:lnL w="12700" cap="flat" cmpd="sng" algn="ctr">
                      <a:solidFill>
                        <a:srgbClr val="CDD8EB"/>
                      </a:solidFill>
                      <a:prstDash val="solid"/>
                      <a:round/>
                      <a:headEnd type="none" w="med" len="med"/>
                      <a:tailEnd type="none" w="med" len="med"/>
                    </a:lnL>
                    <a:lnR>
                      <a:noFill/>
                    </a:lnR>
                    <a:lnT w="12700" cap="flat" cmpd="sng" algn="ctr">
                      <a:solidFill>
                        <a:srgbClr val="CDD8EB"/>
                      </a:solidFill>
                      <a:prstDash val="solid"/>
                      <a:round/>
                      <a:headEnd type="none" w="med" len="med"/>
                      <a:tailEnd type="none" w="med" len="med"/>
                    </a:lnT>
                    <a:lnB w="50800" cmpd="dbl">
                      <a:noFill/>
                    </a:lnB>
                    <a:lnTlToBr w="12700" cmpd="sng">
                      <a:noFill/>
                      <a:prstDash val="solid"/>
                    </a:lnTlToBr>
                    <a:lnBlToTr w="12700" cmpd="sng">
                      <a:noFill/>
                      <a:prstDash val="solid"/>
                    </a:lnBlToTr>
                    <a:solidFill>
                      <a:srgbClr val="EBEBFF"/>
                    </a:solidFill>
                  </a:tcPr>
                </a:tc>
                <a:extLst>
                  <a:ext uri="{0D108BD9-81ED-4DB2-BD59-A6C34878D82A}">
                    <a16:rowId xmlns="" xmlns:a16="http://schemas.microsoft.com/office/drawing/2014/main" val="10008"/>
                  </a:ext>
                </a:extLst>
              </a:tr>
            </a:tbl>
          </a:graphicData>
        </a:graphic>
      </p:graphicFrame>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6725" y="6309360"/>
            <a:ext cx="1143000" cy="502786"/>
          </a:xfrm>
          <a:prstGeom prst="rect">
            <a:avLst/>
          </a:prstGeom>
        </p:spPr>
      </p:pic>
    </p:spTree>
    <p:extLst>
      <p:ext uri="{BB962C8B-B14F-4D97-AF65-F5344CB8AC3E}">
        <p14:creationId xmlns:p14="http://schemas.microsoft.com/office/powerpoint/2010/main" val="279784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2276" y="1638868"/>
            <a:ext cx="8492796" cy="49688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84" y="6356350"/>
            <a:ext cx="1159314" cy="502786"/>
          </a:xfrm>
          <a:prstGeom prst="rect">
            <a:avLst/>
          </a:prstGeom>
          <a:solidFill>
            <a:schemeClr val="bg1"/>
          </a:solidFill>
        </p:spPr>
      </p:pic>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sp>
        <p:nvSpPr>
          <p:cNvPr id="13" name="Text Box 2"/>
          <p:cNvSpPr txBox="1">
            <a:spLocks noChangeArrowheads="1"/>
          </p:cNvSpPr>
          <p:nvPr/>
        </p:nvSpPr>
        <p:spPr bwMode="auto">
          <a:xfrm>
            <a:off x="1" y="369643"/>
            <a:ext cx="9144000" cy="1257308"/>
          </a:xfrm>
          <a:prstGeom prst="rect">
            <a:avLst/>
          </a:prstGeom>
          <a:solidFill>
            <a:schemeClr val="bg1"/>
          </a:solidFill>
          <a:ln>
            <a:noFill/>
          </a:ln>
          <a:effectLst/>
          <a:extLst/>
        </p:spPr>
        <p:txBody>
          <a:bodyPr vert="horz" wrap="square" lIns="36571" tIns="36571" rIns="36571" bIns="36571" numCol="1" anchor="t" anchorCtr="0" compatLnSpc="1">
            <a:prstTxWarp prst="textNoShape">
              <a:avLst/>
            </a:prstTxWarp>
          </a:bodyPr>
          <a:lstStyle/>
          <a:p>
            <a:pPr algn="ctr" defTabSz="914270" fontAlgn="base">
              <a:spcBef>
                <a:spcPct val="0"/>
              </a:spcBef>
              <a:spcAft>
                <a:spcPct val="0"/>
              </a:spcAft>
            </a:pPr>
            <a:r>
              <a:rPr lang="en-US" altLang="en-US" sz="4400" dirty="0">
                <a:solidFill>
                  <a:srgbClr val="0070C0"/>
                </a:solidFill>
                <a:cs typeface="Arial" pitchFamily="34" charset="0"/>
              </a:rPr>
              <a:t>Other Related Initiatives</a:t>
            </a:r>
          </a:p>
          <a:p>
            <a:pPr algn="ctr" defTabSz="914270" fontAlgn="base">
              <a:spcBef>
                <a:spcPct val="0"/>
              </a:spcBef>
              <a:spcAft>
                <a:spcPct val="0"/>
              </a:spcAft>
            </a:pPr>
            <a:r>
              <a:rPr lang="en-US" sz="2200" dirty="0">
                <a:solidFill>
                  <a:srgbClr val="1F497D"/>
                </a:solidFill>
              </a:rPr>
              <a:t>It is important that SWIM Plan updates fit within and help guide the larger set of related Deep Water Horizon and State restoration initiatives:</a:t>
            </a:r>
          </a:p>
          <a:p>
            <a:pPr algn="ctr" defTabSz="914270" fontAlgn="base">
              <a:spcBef>
                <a:spcPct val="0"/>
              </a:spcBef>
              <a:spcAft>
                <a:spcPct val="0"/>
              </a:spcAft>
            </a:pPr>
            <a:endParaRPr lang="en-US" altLang="en-US" sz="4400" dirty="0">
              <a:solidFill>
                <a:srgbClr val="0070C0"/>
              </a:solidFill>
              <a:cs typeface="Arial"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3908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0251996"/>
              </p:ext>
            </p:extLst>
          </p:nvPr>
        </p:nvGraphicFramePr>
        <p:xfrm>
          <a:off x="232110" y="1531317"/>
          <a:ext cx="8750808" cy="3878883"/>
        </p:xfrm>
        <a:graphic>
          <a:graphicData uri="http://schemas.openxmlformats.org/drawingml/2006/table">
            <a:tbl>
              <a:tblPr firstRow="1" bandRow="1">
                <a:tableStyleId>{2D5ABB26-0587-4C30-8999-92F81FD0307C}</a:tableStyleId>
              </a:tblPr>
              <a:tblGrid>
                <a:gridCol w="301752">
                  <a:extLst>
                    <a:ext uri="{9D8B030D-6E8A-4147-A177-3AD203B41FA5}">
                      <a16:colId xmlns="" xmlns:a16="http://schemas.microsoft.com/office/drawing/2014/main" val="20001"/>
                    </a:ext>
                  </a:extLst>
                </a:gridCol>
                <a:gridCol w="301752">
                  <a:extLst>
                    <a:ext uri="{9D8B030D-6E8A-4147-A177-3AD203B41FA5}">
                      <a16:colId xmlns="" xmlns:a16="http://schemas.microsoft.com/office/drawing/2014/main" val="20002"/>
                    </a:ext>
                  </a:extLst>
                </a:gridCol>
                <a:gridCol w="301752">
                  <a:extLst>
                    <a:ext uri="{9D8B030D-6E8A-4147-A177-3AD203B41FA5}">
                      <a16:colId xmlns="" xmlns:a16="http://schemas.microsoft.com/office/drawing/2014/main" val="20003"/>
                    </a:ext>
                  </a:extLst>
                </a:gridCol>
                <a:gridCol w="301752">
                  <a:extLst>
                    <a:ext uri="{9D8B030D-6E8A-4147-A177-3AD203B41FA5}">
                      <a16:colId xmlns="" xmlns:a16="http://schemas.microsoft.com/office/drawing/2014/main" val="20004"/>
                    </a:ext>
                  </a:extLst>
                </a:gridCol>
                <a:gridCol w="301752">
                  <a:extLst>
                    <a:ext uri="{9D8B030D-6E8A-4147-A177-3AD203B41FA5}">
                      <a16:colId xmlns="" xmlns:a16="http://schemas.microsoft.com/office/drawing/2014/main" val="20005"/>
                    </a:ext>
                  </a:extLst>
                </a:gridCol>
                <a:gridCol w="301752">
                  <a:extLst>
                    <a:ext uri="{9D8B030D-6E8A-4147-A177-3AD203B41FA5}">
                      <a16:colId xmlns="" xmlns:a16="http://schemas.microsoft.com/office/drawing/2014/main" val="20006"/>
                    </a:ext>
                  </a:extLst>
                </a:gridCol>
                <a:gridCol w="301752">
                  <a:extLst>
                    <a:ext uri="{9D8B030D-6E8A-4147-A177-3AD203B41FA5}">
                      <a16:colId xmlns="" xmlns:a16="http://schemas.microsoft.com/office/drawing/2014/main" val="20007"/>
                    </a:ext>
                  </a:extLst>
                </a:gridCol>
                <a:gridCol w="301752">
                  <a:extLst>
                    <a:ext uri="{9D8B030D-6E8A-4147-A177-3AD203B41FA5}">
                      <a16:colId xmlns="" xmlns:a16="http://schemas.microsoft.com/office/drawing/2014/main" val="20008"/>
                    </a:ext>
                  </a:extLst>
                </a:gridCol>
                <a:gridCol w="301752">
                  <a:extLst>
                    <a:ext uri="{9D8B030D-6E8A-4147-A177-3AD203B41FA5}">
                      <a16:colId xmlns="" xmlns:a16="http://schemas.microsoft.com/office/drawing/2014/main" val="20009"/>
                    </a:ext>
                  </a:extLst>
                </a:gridCol>
                <a:gridCol w="301752">
                  <a:extLst>
                    <a:ext uri="{9D8B030D-6E8A-4147-A177-3AD203B41FA5}">
                      <a16:colId xmlns="" xmlns:a16="http://schemas.microsoft.com/office/drawing/2014/main" val="20010"/>
                    </a:ext>
                  </a:extLst>
                </a:gridCol>
                <a:gridCol w="301752">
                  <a:extLst>
                    <a:ext uri="{9D8B030D-6E8A-4147-A177-3AD203B41FA5}">
                      <a16:colId xmlns="" xmlns:a16="http://schemas.microsoft.com/office/drawing/2014/main" val="20011"/>
                    </a:ext>
                  </a:extLst>
                </a:gridCol>
                <a:gridCol w="301752">
                  <a:extLst>
                    <a:ext uri="{9D8B030D-6E8A-4147-A177-3AD203B41FA5}">
                      <a16:colId xmlns="" xmlns:a16="http://schemas.microsoft.com/office/drawing/2014/main" val="20012"/>
                    </a:ext>
                  </a:extLst>
                </a:gridCol>
                <a:gridCol w="301752">
                  <a:extLst>
                    <a:ext uri="{9D8B030D-6E8A-4147-A177-3AD203B41FA5}">
                      <a16:colId xmlns="" xmlns:a16="http://schemas.microsoft.com/office/drawing/2014/main" val="20013"/>
                    </a:ext>
                  </a:extLst>
                </a:gridCol>
                <a:gridCol w="301752">
                  <a:extLst>
                    <a:ext uri="{9D8B030D-6E8A-4147-A177-3AD203B41FA5}">
                      <a16:colId xmlns="" xmlns:a16="http://schemas.microsoft.com/office/drawing/2014/main" val="20014"/>
                    </a:ext>
                  </a:extLst>
                </a:gridCol>
                <a:gridCol w="301752">
                  <a:extLst>
                    <a:ext uri="{9D8B030D-6E8A-4147-A177-3AD203B41FA5}">
                      <a16:colId xmlns="" xmlns:a16="http://schemas.microsoft.com/office/drawing/2014/main" val="20015"/>
                    </a:ext>
                  </a:extLst>
                </a:gridCol>
                <a:gridCol w="301752">
                  <a:extLst>
                    <a:ext uri="{9D8B030D-6E8A-4147-A177-3AD203B41FA5}">
                      <a16:colId xmlns="" xmlns:a16="http://schemas.microsoft.com/office/drawing/2014/main" val="20016"/>
                    </a:ext>
                  </a:extLst>
                </a:gridCol>
                <a:gridCol w="301752">
                  <a:extLst>
                    <a:ext uri="{9D8B030D-6E8A-4147-A177-3AD203B41FA5}">
                      <a16:colId xmlns="" xmlns:a16="http://schemas.microsoft.com/office/drawing/2014/main" val="20017"/>
                    </a:ext>
                  </a:extLst>
                </a:gridCol>
                <a:gridCol w="301752">
                  <a:extLst>
                    <a:ext uri="{9D8B030D-6E8A-4147-A177-3AD203B41FA5}">
                      <a16:colId xmlns="" xmlns:a16="http://schemas.microsoft.com/office/drawing/2014/main" val="20018"/>
                    </a:ext>
                  </a:extLst>
                </a:gridCol>
                <a:gridCol w="301752">
                  <a:extLst>
                    <a:ext uri="{9D8B030D-6E8A-4147-A177-3AD203B41FA5}">
                      <a16:colId xmlns="" xmlns:a16="http://schemas.microsoft.com/office/drawing/2014/main" val="20019"/>
                    </a:ext>
                  </a:extLst>
                </a:gridCol>
                <a:gridCol w="301752">
                  <a:extLst>
                    <a:ext uri="{9D8B030D-6E8A-4147-A177-3AD203B41FA5}">
                      <a16:colId xmlns="" xmlns:a16="http://schemas.microsoft.com/office/drawing/2014/main" val="20020"/>
                    </a:ext>
                  </a:extLst>
                </a:gridCol>
                <a:gridCol w="301752">
                  <a:extLst>
                    <a:ext uri="{9D8B030D-6E8A-4147-A177-3AD203B41FA5}">
                      <a16:colId xmlns="" xmlns:a16="http://schemas.microsoft.com/office/drawing/2014/main" val="20021"/>
                    </a:ext>
                  </a:extLst>
                </a:gridCol>
                <a:gridCol w="301752">
                  <a:extLst>
                    <a:ext uri="{9D8B030D-6E8A-4147-A177-3AD203B41FA5}">
                      <a16:colId xmlns="" xmlns:a16="http://schemas.microsoft.com/office/drawing/2014/main" val="20022"/>
                    </a:ext>
                  </a:extLst>
                </a:gridCol>
                <a:gridCol w="301752">
                  <a:extLst>
                    <a:ext uri="{9D8B030D-6E8A-4147-A177-3AD203B41FA5}">
                      <a16:colId xmlns="" xmlns:a16="http://schemas.microsoft.com/office/drawing/2014/main" val="20023"/>
                    </a:ext>
                  </a:extLst>
                </a:gridCol>
                <a:gridCol w="301752">
                  <a:extLst>
                    <a:ext uri="{9D8B030D-6E8A-4147-A177-3AD203B41FA5}">
                      <a16:colId xmlns="" xmlns:a16="http://schemas.microsoft.com/office/drawing/2014/main" val="20024"/>
                    </a:ext>
                  </a:extLst>
                </a:gridCol>
                <a:gridCol w="301752">
                  <a:extLst>
                    <a:ext uri="{9D8B030D-6E8A-4147-A177-3AD203B41FA5}">
                      <a16:colId xmlns="" xmlns:a16="http://schemas.microsoft.com/office/drawing/2014/main" val="20025"/>
                    </a:ext>
                  </a:extLst>
                </a:gridCol>
                <a:gridCol w="301752">
                  <a:extLst>
                    <a:ext uri="{9D8B030D-6E8A-4147-A177-3AD203B41FA5}">
                      <a16:colId xmlns="" xmlns:a16="http://schemas.microsoft.com/office/drawing/2014/main" val="20026"/>
                    </a:ext>
                  </a:extLst>
                </a:gridCol>
                <a:gridCol w="301752">
                  <a:extLst>
                    <a:ext uri="{9D8B030D-6E8A-4147-A177-3AD203B41FA5}">
                      <a16:colId xmlns="" xmlns:a16="http://schemas.microsoft.com/office/drawing/2014/main" val="20027"/>
                    </a:ext>
                  </a:extLst>
                </a:gridCol>
                <a:gridCol w="301752">
                  <a:extLst>
                    <a:ext uri="{9D8B030D-6E8A-4147-A177-3AD203B41FA5}">
                      <a16:colId xmlns="" xmlns:a16="http://schemas.microsoft.com/office/drawing/2014/main" val="20028"/>
                    </a:ext>
                  </a:extLst>
                </a:gridCol>
                <a:gridCol w="301752">
                  <a:extLst>
                    <a:ext uri="{9D8B030D-6E8A-4147-A177-3AD203B41FA5}">
                      <a16:colId xmlns="" xmlns:a16="http://schemas.microsoft.com/office/drawing/2014/main" val="20029"/>
                    </a:ext>
                  </a:extLst>
                </a:gridCol>
              </a:tblGrid>
              <a:tr h="302463">
                <a:tc gridSpan="5">
                  <a:txBody>
                    <a:bodyPr/>
                    <a:lstStyle/>
                    <a:p>
                      <a:pPr algn="ctr"/>
                      <a:r>
                        <a:rPr lang="en-US" sz="1400" b="1" dirty="0">
                          <a:ln>
                            <a:solidFill>
                              <a:schemeClr val="bg1">
                                <a:lumMod val="50000"/>
                              </a:schemeClr>
                            </a:solidFill>
                          </a:ln>
                        </a:rPr>
                        <a:t>2015</a:t>
                      </a:r>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12">
                  <a:txBody>
                    <a:bodyPr/>
                    <a:lstStyle/>
                    <a:p>
                      <a:pPr algn="ctr"/>
                      <a:r>
                        <a:rPr lang="en-US" sz="1400" b="1" dirty="0">
                          <a:ln>
                            <a:solidFill>
                              <a:schemeClr val="bg1">
                                <a:lumMod val="50000"/>
                              </a:schemeClr>
                            </a:solidFill>
                          </a:ln>
                        </a:rPr>
                        <a:t>2016</a:t>
                      </a:r>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12">
                  <a:txBody>
                    <a:bodyPr/>
                    <a:lstStyle/>
                    <a:p>
                      <a:pPr algn="ctr"/>
                      <a:r>
                        <a:rPr lang="en-US" sz="1400" b="1" dirty="0">
                          <a:ln>
                            <a:solidFill>
                              <a:schemeClr val="bg1">
                                <a:lumMod val="50000"/>
                              </a:schemeClr>
                            </a:solidFill>
                          </a:ln>
                        </a:rPr>
                        <a:t>2017</a:t>
                      </a:r>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351458">
                <a:tc>
                  <a:txBody>
                    <a:bodyPr/>
                    <a:lstStyle/>
                    <a:p>
                      <a:pPr algn="ctr" fontAlgn="b"/>
                      <a:r>
                        <a:rPr lang="en-US" sz="1150" b="1" i="0" u="none" strike="noStrike" dirty="0">
                          <a:solidFill>
                            <a:srgbClr val="000000"/>
                          </a:solidFill>
                          <a:effectLst/>
                          <a:latin typeface="Calibri"/>
                        </a:rPr>
                        <a:t>AUG</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SEP</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OCT</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NOV</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DEC</a:t>
                      </a:r>
                    </a:p>
                  </a:txBody>
                  <a:tcPr marL="0" marR="0" marT="0" marB="0"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JAN</a:t>
                      </a:r>
                    </a:p>
                  </a:txBody>
                  <a:tcPr marL="0" marR="0" marT="0" marB="0"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FEB</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MAR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APR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MAY</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JUN</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JUL</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AUG</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SEP</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OCT</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NOV</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DEC</a:t>
                      </a:r>
                    </a:p>
                  </a:txBody>
                  <a:tcPr marL="0" marR="0" marT="0" marB="0"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JAN</a:t>
                      </a:r>
                    </a:p>
                  </a:txBody>
                  <a:tcPr marL="0" marR="0" marT="0" marB="0"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FEB</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MAR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APR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MAY</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JUN</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JUL</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AUG</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SEP</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OCT</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mn-lt"/>
                        </a:rPr>
                        <a:t>NOV</a:t>
                      </a:r>
                      <a:endParaRPr lang="en-US" sz="1150" b="1" i="0" u="none" strike="noStrike" dirty="0">
                        <a:solidFill>
                          <a:srgbClr val="000000"/>
                        </a:solidFill>
                        <a:effectLst/>
                        <a:latin typeface="Calibri"/>
                      </a:endParaRP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DEC</a:t>
                      </a:r>
                    </a:p>
                  </a:txBody>
                  <a:tcPr marL="0" marR="0" marT="0" marB="0" anchor="ctr">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 xmlns:a16="http://schemas.microsoft.com/office/drawing/2014/main" val="10001"/>
                  </a:ext>
                </a:extLst>
              </a:tr>
              <a:tr h="278239">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4"/>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5"/>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559005798"/>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164649815"/>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910323631"/>
                  </a:ext>
                </a:extLst>
              </a:tr>
              <a:tr h="263594">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algn="ctr" defTabSz="914400" rtl="0" eaLnBrk="1" latinLnBrk="0" hangingPunct="1"/>
                      <a:endParaRPr lang="en-US" sz="1000" b="1" i="0" u="none" strike="noStrike" kern="1200" dirty="0">
                        <a:solidFill>
                          <a:schemeClr val="accent1">
                            <a:lumMod val="75000"/>
                          </a:schemeClr>
                        </a:solidFill>
                        <a:effectLst/>
                        <a:latin typeface="+mn-lt"/>
                        <a:ea typeface="+mn-ea"/>
                        <a:cs typeface="+mn-cs"/>
                      </a:endParaRPr>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9"/>
                  </a:ext>
                </a:extLst>
              </a:tr>
              <a:tr h="410036">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algn="ctr" defTabSz="914400" rtl="0" eaLnBrk="1" latinLnBrk="0" hangingPunct="1"/>
                      <a:endParaRPr lang="en-US" sz="1000" b="1" i="0" u="none" strike="noStrike" kern="1200" dirty="0">
                        <a:solidFill>
                          <a:schemeClr val="accent1">
                            <a:lumMod val="75000"/>
                          </a:schemeClr>
                        </a:solidFill>
                        <a:effectLst/>
                        <a:latin typeface="+mn-lt"/>
                        <a:ea typeface="+mn-ea"/>
                        <a:cs typeface="+mn-cs"/>
                      </a:endParaRPr>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0"/>
                  </a:ext>
                </a:extLst>
              </a:tr>
              <a:tr h="295201">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grpSp>
        <p:nvGrpSpPr>
          <p:cNvPr id="27" name="Group 26"/>
          <p:cNvGrpSpPr/>
          <p:nvPr/>
        </p:nvGrpSpPr>
        <p:grpSpPr>
          <a:xfrm>
            <a:off x="76200" y="533400"/>
            <a:ext cx="9070491" cy="762000"/>
            <a:chOff x="76200" y="457200"/>
            <a:chExt cx="9070491" cy="762000"/>
          </a:xfrm>
        </p:grpSpPr>
        <p:sp>
          <p:nvSpPr>
            <p:cNvPr id="8" name="Text Box 2"/>
            <p:cNvSpPr txBox="1">
              <a:spLocks noChangeArrowheads="1"/>
            </p:cNvSpPr>
            <p:nvPr/>
          </p:nvSpPr>
          <p:spPr bwMode="auto">
            <a:xfrm>
              <a:off x="76200" y="4572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defRPr/>
              </a:pPr>
              <a:r>
                <a:rPr lang="en-US" altLang="en-US" sz="3600" b="1" dirty="0">
                  <a:solidFill>
                    <a:srgbClr val="0070C0"/>
                  </a:solidFill>
                  <a:cs typeface="Arial" pitchFamily="34" charset="0"/>
                </a:rPr>
                <a:t>  SWIM Plan Updates – Schedule</a:t>
              </a:r>
            </a:p>
          </p:txBody>
        </p:sp>
        <p:cxnSp>
          <p:nvCxnSpPr>
            <p:cNvPr id="12" name="Straight Connector 11"/>
            <p:cNvCxnSpPr/>
            <p:nvPr/>
          </p:nvCxnSpPr>
          <p:spPr>
            <a:xfrm>
              <a:off x="155091" y="9906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9" name="Diagram 8"/>
          <p:cNvGraphicFramePr/>
          <p:nvPr>
            <p:extLst/>
          </p:nvPr>
        </p:nvGraphicFramePr>
        <p:xfrm>
          <a:off x="838201" y="2945804"/>
          <a:ext cx="4495799" cy="790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extLst/>
          </p:nvPr>
        </p:nvGraphicFramePr>
        <p:xfrm>
          <a:off x="4724400" y="3442097"/>
          <a:ext cx="3048000" cy="6800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8" name="Diagram 17"/>
          <p:cNvGraphicFramePr/>
          <p:nvPr>
            <p:extLst/>
          </p:nvPr>
        </p:nvGraphicFramePr>
        <p:xfrm>
          <a:off x="4724400" y="3966430"/>
          <a:ext cx="2652635" cy="70076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9" name="Diagram 18"/>
          <p:cNvGraphicFramePr/>
          <p:nvPr>
            <p:extLst/>
          </p:nvPr>
        </p:nvGraphicFramePr>
        <p:xfrm>
          <a:off x="7377035" y="3966430"/>
          <a:ext cx="1222674" cy="68367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0" name="Diagram 19"/>
          <p:cNvGraphicFramePr/>
          <p:nvPr>
            <p:extLst/>
          </p:nvPr>
        </p:nvGraphicFramePr>
        <p:xfrm>
          <a:off x="838201" y="2152600"/>
          <a:ext cx="7852074" cy="79320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4" name="Diagram 23"/>
          <p:cNvGraphicFramePr/>
          <p:nvPr>
            <p:extLst/>
          </p:nvPr>
        </p:nvGraphicFramePr>
        <p:xfrm>
          <a:off x="2286000" y="4579317"/>
          <a:ext cx="1219200" cy="682103"/>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5" name="Diagram 24"/>
          <p:cNvGraphicFramePr/>
          <p:nvPr>
            <p:extLst/>
          </p:nvPr>
        </p:nvGraphicFramePr>
        <p:xfrm>
          <a:off x="4830205" y="4579317"/>
          <a:ext cx="2652635" cy="682103"/>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sp>
        <p:nvSpPr>
          <p:cNvPr id="2" name="Slide Number Placeholder 1"/>
          <p:cNvSpPr>
            <a:spLocks noGrp="1"/>
          </p:cNvSpPr>
          <p:nvPr>
            <p:ph type="sldNum" sz="quarter" idx="12"/>
          </p:nvPr>
        </p:nvSpPr>
        <p:spPr/>
        <p:txBody>
          <a:bodyPr/>
          <a:lstStyle/>
          <a:p>
            <a:fld id="{2375F40C-D5F0-4A96-94F9-2043857CA1A8}"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44078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grpSp>
        <p:nvGrpSpPr>
          <p:cNvPr id="8" name="Group 7"/>
          <p:cNvGrpSpPr/>
          <p:nvPr/>
        </p:nvGrpSpPr>
        <p:grpSpPr>
          <a:xfrm>
            <a:off x="76201" y="457200"/>
            <a:ext cx="8915400" cy="762000"/>
            <a:chOff x="76200" y="381000"/>
            <a:chExt cx="9070491" cy="762000"/>
          </a:xfrm>
        </p:grpSpPr>
        <p:sp>
          <p:nvSpPr>
            <p:cNvPr id="9"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Perdido River and Bay Watershed</a:t>
              </a:r>
            </a:p>
          </p:txBody>
        </p:sp>
        <p:cxnSp>
          <p:nvCxnSpPr>
            <p:cNvPr id="13" name="Straight Connector 12"/>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00" y="1219200"/>
            <a:ext cx="8509000" cy="510540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5818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2945" r="1895"/>
          <a:stretch/>
        </p:blipFill>
        <p:spPr>
          <a:xfrm>
            <a:off x="-1" y="0"/>
            <a:ext cx="9144001" cy="6858000"/>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73861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304800"/>
            <a:ext cx="432002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sp>
        <p:nvSpPr>
          <p:cNvPr id="2" name="TextBox 1"/>
          <p:cNvSpPr txBox="1"/>
          <p:nvPr/>
        </p:nvSpPr>
        <p:spPr>
          <a:xfrm>
            <a:off x="4572000" y="569893"/>
            <a:ext cx="3957523"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Cambria" panose="02040503050406030204" pitchFamily="18" charset="0"/>
              </a:rPr>
              <a:t>Perdido River and Bay Watershed</a:t>
            </a:r>
          </a:p>
        </p:txBody>
      </p:sp>
      <p:sp>
        <p:nvSpPr>
          <p:cNvPr id="3" name="TextBox 2"/>
          <p:cNvSpPr txBox="1"/>
          <p:nvPr/>
        </p:nvSpPr>
        <p:spPr>
          <a:xfrm>
            <a:off x="4605222" y="1524000"/>
            <a:ext cx="4157777" cy="470898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1,165 square miles</a:t>
            </a:r>
          </a:p>
          <a:p>
            <a:pPr marL="285750" indent="-285750">
              <a:spcBef>
                <a:spcPts val="1200"/>
              </a:spcBef>
              <a:buFont typeface="Arial" panose="020B0604020202020204" pitchFamily="34" charset="0"/>
              <a:buChar char="•"/>
            </a:pPr>
            <a:r>
              <a:rPr lang="en-US" sz="2000" dirty="0"/>
              <a:t>70% in Alabama; 30% in Escambia County, Florida</a:t>
            </a:r>
          </a:p>
          <a:p>
            <a:pPr marL="285750" indent="-285750">
              <a:spcBef>
                <a:spcPts val="1200"/>
              </a:spcBef>
              <a:buFont typeface="Arial" panose="020B0604020202020204" pitchFamily="34" charset="0"/>
              <a:buChar char="•"/>
            </a:pPr>
            <a:r>
              <a:rPr lang="en-US" sz="2000" dirty="0"/>
              <a:t>Perdido River serves as the state line</a:t>
            </a:r>
          </a:p>
          <a:p>
            <a:pPr marL="285750" indent="-285750">
              <a:spcBef>
                <a:spcPts val="1200"/>
              </a:spcBef>
              <a:buFont typeface="Arial" panose="020B0604020202020204" pitchFamily="34" charset="0"/>
              <a:buChar char="•"/>
            </a:pPr>
            <a:r>
              <a:rPr lang="en-US" sz="2000" dirty="0"/>
              <a:t>Perdido River annual average discharge to Perdido Bay – 783 cubic feet per second</a:t>
            </a:r>
            <a:br>
              <a:rPr lang="en-US" sz="2000" dirty="0"/>
            </a:br>
            <a:r>
              <a:rPr lang="en-US" sz="2000" dirty="0"/>
              <a:t>(506 million gallons per day)</a:t>
            </a:r>
          </a:p>
          <a:p>
            <a:pPr marL="285750" indent="-285750">
              <a:spcBef>
                <a:spcPts val="1200"/>
              </a:spcBef>
              <a:buFont typeface="Arial" panose="020B0604020202020204" pitchFamily="34" charset="0"/>
              <a:buChar char="•"/>
            </a:pPr>
            <a:r>
              <a:rPr lang="en-US" sz="2000" dirty="0"/>
              <a:t>Other major tributaries – Styx River </a:t>
            </a:r>
            <a:r>
              <a:rPr lang="en-US" sz="2000" dirty="0" smtClean="0"/>
              <a:t>and </a:t>
            </a:r>
            <a:r>
              <a:rPr lang="en-US" sz="2000" dirty="0"/>
              <a:t>Blackwater River (AL), Elevenmile Creek, and Bayou Marcus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45700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0 2 2012 PPT Template - Interi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 2 2012 PPT Template - Interi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0 2 2012 PPT Template - Interi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2116</TotalTime>
  <Words>2382</Words>
  <Application>Microsoft Office PowerPoint</Application>
  <PresentationFormat>On-screen Show (4:3)</PresentationFormat>
  <Paragraphs>547</Paragraphs>
  <Slides>31</Slides>
  <Notes>31</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1_10 2 2012 PPT Template - Interim</vt:lpstr>
      <vt:lpstr>10 2 2012 PPT Template - Interim</vt:lpstr>
      <vt:lpstr>2_10 2 2012 PPT Template - Interim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Thorpe</dc:creator>
  <cp:lastModifiedBy>Allyson Williams</cp:lastModifiedBy>
  <cp:revision>154</cp:revision>
  <cp:lastPrinted>2016-12-01T20:01:36Z</cp:lastPrinted>
  <dcterms:created xsi:type="dcterms:W3CDTF">2006-08-16T00:00:00Z</dcterms:created>
  <dcterms:modified xsi:type="dcterms:W3CDTF">2017-01-13T18:55:25Z</dcterms:modified>
</cp:coreProperties>
</file>